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81"/>
  </p:notesMasterIdLst>
  <p:sldIdLst>
    <p:sldId id="259" r:id="rId2"/>
    <p:sldId id="340" r:id="rId3"/>
    <p:sldId id="341" r:id="rId4"/>
    <p:sldId id="498" r:id="rId5"/>
    <p:sldId id="342" r:id="rId6"/>
    <p:sldId id="499" r:id="rId7"/>
    <p:sldId id="343" r:id="rId8"/>
    <p:sldId id="529" r:id="rId9"/>
    <p:sldId id="344" r:id="rId10"/>
    <p:sldId id="530" r:id="rId11"/>
    <p:sldId id="345" r:id="rId12"/>
    <p:sldId id="531" r:id="rId13"/>
    <p:sldId id="346" r:id="rId14"/>
    <p:sldId id="532" r:id="rId15"/>
    <p:sldId id="347" r:id="rId16"/>
    <p:sldId id="533" r:id="rId17"/>
    <p:sldId id="348" r:id="rId18"/>
    <p:sldId id="534" r:id="rId19"/>
    <p:sldId id="349" r:id="rId20"/>
    <p:sldId id="350" r:id="rId21"/>
    <p:sldId id="351" r:id="rId22"/>
    <p:sldId id="535" r:id="rId23"/>
    <p:sldId id="536" r:id="rId24"/>
    <p:sldId id="352" r:id="rId25"/>
    <p:sldId id="353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537" r:id="rId36"/>
    <p:sldId id="364" r:id="rId37"/>
    <p:sldId id="538" r:id="rId38"/>
    <p:sldId id="365" r:id="rId39"/>
    <p:sldId id="366" r:id="rId40"/>
    <p:sldId id="367" r:id="rId41"/>
    <p:sldId id="368" r:id="rId42"/>
    <p:sldId id="539" r:id="rId43"/>
    <p:sldId id="369" r:id="rId44"/>
    <p:sldId id="370" r:id="rId45"/>
    <p:sldId id="540" r:id="rId46"/>
    <p:sldId id="371" r:id="rId47"/>
    <p:sldId id="372" r:id="rId48"/>
    <p:sldId id="541" r:id="rId49"/>
    <p:sldId id="373" r:id="rId50"/>
    <p:sldId id="375" r:id="rId51"/>
    <p:sldId id="542" r:id="rId52"/>
    <p:sldId id="376" r:id="rId53"/>
    <p:sldId id="543" r:id="rId54"/>
    <p:sldId id="377" r:id="rId55"/>
    <p:sldId id="545" r:id="rId56"/>
    <p:sldId id="378" r:id="rId57"/>
    <p:sldId id="379" r:id="rId58"/>
    <p:sldId id="380" r:id="rId59"/>
    <p:sldId id="546" r:id="rId60"/>
    <p:sldId id="547" r:id="rId61"/>
    <p:sldId id="381" r:id="rId62"/>
    <p:sldId id="382" r:id="rId63"/>
    <p:sldId id="383" r:id="rId64"/>
    <p:sldId id="548" r:id="rId65"/>
    <p:sldId id="549" r:id="rId66"/>
    <p:sldId id="384" r:id="rId67"/>
    <p:sldId id="385" r:id="rId68"/>
    <p:sldId id="386" r:id="rId69"/>
    <p:sldId id="550" r:id="rId70"/>
    <p:sldId id="387" r:id="rId71"/>
    <p:sldId id="388" r:id="rId72"/>
    <p:sldId id="389" r:id="rId73"/>
    <p:sldId id="551" r:id="rId74"/>
    <p:sldId id="552" r:id="rId75"/>
    <p:sldId id="553" r:id="rId76"/>
    <p:sldId id="390" r:id="rId77"/>
    <p:sldId id="391" r:id="rId78"/>
    <p:sldId id="392" r:id="rId79"/>
    <p:sldId id="393" r:id="rId80"/>
    <p:sldId id="554" r:id="rId81"/>
    <p:sldId id="555" r:id="rId82"/>
    <p:sldId id="394" r:id="rId83"/>
    <p:sldId id="556" r:id="rId84"/>
    <p:sldId id="395" r:id="rId85"/>
    <p:sldId id="396" r:id="rId86"/>
    <p:sldId id="397" r:id="rId87"/>
    <p:sldId id="557" r:id="rId88"/>
    <p:sldId id="558" r:id="rId89"/>
    <p:sldId id="398" r:id="rId90"/>
    <p:sldId id="399" r:id="rId91"/>
    <p:sldId id="401" r:id="rId92"/>
    <p:sldId id="559" r:id="rId93"/>
    <p:sldId id="402" r:id="rId94"/>
    <p:sldId id="403" r:id="rId95"/>
    <p:sldId id="404" r:id="rId96"/>
    <p:sldId id="560" r:id="rId97"/>
    <p:sldId id="561" r:id="rId98"/>
    <p:sldId id="562" r:id="rId99"/>
    <p:sldId id="405" r:id="rId100"/>
    <p:sldId id="563" r:id="rId101"/>
    <p:sldId id="406" r:id="rId102"/>
    <p:sldId id="565" r:id="rId103"/>
    <p:sldId id="566" r:id="rId104"/>
    <p:sldId id="564" r:id="rId105"/>
    <p:sldId id="407" r:id="rId106"/>
    <p:sldId id="408" r:id="rId107"/>
    <p:sldId id="409" r:id="rId108"/>
    <p:sldId id="410" r:id="rId109"/>
    <p:sldId id="411" r:id="rId110"/>
    <p:sldId id="567" r:id="rId111"/>
    <p:sldId id="412" r:id="rId112"/>
    <p:sldId id="568" r:id="rId113"/>
    <p:sldId id="569" r:id="rId114"/>
    <p:sldId id="413" r:id="rId115"/>
    <p:sldId id="570" r:id="rId116"/>
    <p:sldId id="414" r:id="rId117"/>
    <p:sldId id="415" r:id="rId118"/>
    <p:sldId id="571" r:id="rId119"/>
    <p:sldId id="416" r:id="rId120"/>
    <p:sldId id="572" r:id="rId121"/>
    <p:sldId id="417" r:id="rId122"/>
    <p:sldId id="573" r:id="rId123"/>
    <p:sldId id="418" r:id="rId124"/>
    <p:sldId id="574" r:id="rId125"/>
    <p:sldId id="419" r:id="rId126"/>
    <p:sldId id="575" r:id="rId127"/>
    <p:sldId id="420" r:id="rId128"/>
    <p:sldId id="576" r:id="rId129"/>
    <p:sldId id="421" r:id="rId130"/>
    <p:sldId id="577" r:id="rId131"/>
    <p:sldId id="422" r:id="rId132"/>
    <p:sldId id="578" r:id="rId133"/>
    <p:sldId id="579" r:id="rId134"/>
    <p:sldId id="580" r:id="rId135"/>
    <p:sldId id="423" r:id="rId136"/>
    <p:sldId id="425" r:id="rId137"/>
    <p:sldId id="426" r:id="rId138"/>
    <p:sldId id="427" r:id="rId139"/>
    <p:sldId id="428" r:id="rId140"/>
    <p:sldId id="581" r:id="rId141"/>
    <p:sldId id="429" r:id="rId142"/>
    <p:sldId id="582" r:id="rId143"/>
    <p:sldId id="583" r:id="rId144"/>
    <p:sldId id="430" r:id="rId145"/>
    <p:sldId id="431" r:id="rId146"/>
    <p:sldId id="432" r:id="rId147"/>
    <p:sldId id="433" r:id="rId148"/>
    <p:sldId id="584" r:id="rId149"/>
    <p:sldId id="434" r:id="rId150"/>
    <p:sldId id="585" r:id="rId151"/>
    <p:sldId id="435" r:id="rId152"/>
    <p:sldId id="587" r:id="rId153"/>
    <p:sldId id="438" r:id="rId154"/>
    <p:sldId id="439" r:id="rId155"/>
    <p:sldId id="440" r:id="rId156"/>
    <p:sldId id="588" r:id="rId157"/>
    <p:sldId id="441" r:id="rId158"/>
    <p:sldId id="589" r:id="rId159"/>
    <p:sldId id="442" r:id="rId160"/>
    <p:sldId id="590" r:id="rId161"/>
    <p:sldId id="591" r:id="rId162"/>
    <p:sldId id="443" r:id="rId163"/>
    <p:sldId id="444" r:id="rId164"/>
    <p:sldId id="592" r:id="rId165"/>
    <p:sldId id="445" r:id="rId166"/>
    <p:sldId id="446" r:id="rId167"/>
    <p:sldId id="593" r:id="rId168"/>
    <p:sldId id="447" r:id="rId169"/>
    <p:sldId id="594" r:id="rId170"/>
    <p:sldId id="448" r:id="rId171"/>
    <p:sldId id="449" r:id="rId172"/>
    <p:sldId id="450" r:id="rId173"/>
    <p:sldId id="595" r:id="rId174"/>
    <p:sldId id="451" r:id="rId175"/>
    <p:sldId id="452" r:id="rId176"/>
    <p:sldId id="453" r:id="rId177"/>
    <p:sldId id="454" r:id="rId178"/>
    <p:sldId id="455" r:id="rId179"/>
    <p:sldId id="458" r:id="rId1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6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7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24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notesMaster" Target="notesMasters/notesMaster1.xml"/><Relationship Id="rId186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slide" Target="slides/slide17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2-19T00:06:08.107" idx="2">
    <p:pos x="3921" y="2415"/>
    <p:text>incomplete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B6601-5F56-423F-BFB1-624B0ECC6DEA}" type="datetimeFigureOut">
              <a:rPr lang="en-IN" smtClean="0"/>
              <a:t>18-12-2016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0EB7D-DA31-4FCD-B33C-A23200D1C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60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rid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802" y="0"/>
            <a:ext cx="3968824" cy="1443209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 bwMode="auto">
          <a:xfrm>
            <a:off x="8811235" y="6614013"/>
            <a:ext cx="16831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algn="r" defTabSz="914400" rtl="0" eaLnBrk="1" latinLnBrk="0" hangingPunct="1">
              <a:defRPr/>
            </a:pPr>
            <a:fld id="{6856ECDB-1CEE-4F69-ADCA-557460F2116E}" type="slidenum">
              <a:rPr lang="en-US" sz="1000" kern="1200" smtClean="0">
                <a:solidFill>
                  <a:schemeClr val="tx2"/>
                </a:solidFill>
                <a:latin typeface="Eurostile" pitchFamily="34" charset="0"/>
                <a:ea typeface="+mn-ea"/>
                <a:cs typeface="Arial" pitchFamily="34" charset="0"/>
              </a:rPr>
              <a:pPr marL="0" algn="r" defTabSz="914400" rtl="0" eaLnBrk="1" latinLnBrk="0" hangingPunct="1">
                <a:defRPr/>
              </a:pPr>
              <a:t>‹#›</a:t>
            </a:fld>
            <a:endParaRPr lang="en-US" sz="1000" kern="1200" dirty="0">
              <a:solidFill>
                <a:schemeClr val="tx2"/>
              </a:solidFill>
              <a:latin typeface="Eurostile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6" name="Picture 2" descr="C:\Users\smaurya\Desktop\Samriddhi Stationary 9th april\Agri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21" y="414509"/>
            <a:ext cx="2815379" cy="66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 bwMode="gray">
          <a:xfrm>
            <a:off x="481012" y="727075"/>
            <a:ext cx="8226425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1013" y="2466976"/>
            <a:ext cx="3933825" cy="1430804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lang="en-US" sz="18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773613" y="2466976"/>
            <a:ext cx="3933825" cy="1430804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lang="en-US" sz="18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81013" y="1971675"/>
            <a:ext cx="3933825" cy="286161"/>
          </a:xfr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lvl="0"/>
            <a:r>
              <a:rPr lang="en-US" dirty="0"/>
              <a:t>Heading 1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73613" y="1971675"/>
            <a:ext cx="3933825" cy="286161"/>
          </a:xfr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800"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lvl="0"/>
            <a:r>
              <a:rPr lang="en-US" dirty="0"/>
              <a:t>Heading 2</a:t>
            </a:r>
          </a:p>
        </p:txBody>
      </p:sp>
      <p:cxnSp>
        <p:nvCxnSpPr>
          <p:cNvPr id="33" name="Straight Connector 32"/>
          <p:cNvCxnSpPr/>
          <p:nvPr userDrawn="1"/>
        </p:nvCxnSpPr>
        <p:spPr bwMode="gray">
          <a:xfrm>
            <a:off x="481013" y="2344738"/>
            <a:ext cx="3906652" cy="238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 bwMode="gray">
          <a:xfrm>
            <a:off x="4773613" y="2344738"/>
            <a:ext cx="3906652" cy="238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81013" y="4703296"/>
            <a:ext cx="3933825" cy="1430804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lang="en-US" sz="18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773613" y="4703296"/>
            <a:ext cx="3933825" cy="1430804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lang="en-US" sz="18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81013" y="4207995"/>
            <a:ext cx="3933825" cy="286161"/>
          </a:xfr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lang="en-US" sz="1800" b="1" kern="1200" baseline="0" dirty="0" smtClean="0">
                <a:solidFill>
                  <a:schemeClr val="bg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0" lvl="0" indent="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tabLst/>
            </a:pPr>
            <a:r>
              <a:rPr lang="en-US" dirty="0"/>
              <a:t>Heading 3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773613" y="4207995"/>
            <a:ext cx="3933825" cy="286161"/>
          </a:xfr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lang="en-US" sz="1800" b="1" kern="1200" baseline="0" dirty="0" smtClean="0">
                <a:solidFill>
                  <a:schemeClr val="bg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0" lvl="0" indent="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tabLst/>
            </a:pPr>
            <a:r>
              <a:rPr lang="en-US" dirty="0"/>
              <a:t>Heading 4</a:t>
            </a:r>
          </a:p>
        </p:txBody>
      </p:sp>
      <p:cxnSp>
        <p:nvCxnSpPr>
          <p:cNvPr id="39" name="Straight Connector 38"/>
          <p:cNvCxnSpPr/>
          <p:nvPr userDrawn="1"/>
        </p:nvCxnSpPr>
        <p:spPr bwMode="gray">
          <a:xfrm>
            <a:off x="481013" y="4581058"/>
            <a:ext cx="3906652" cy="238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 bwMode="gray">
          <a:xfrm>
            <a:off x="4773613" y="4581058"/>
            <a:ext cx="3906652" cy="238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41"/>
          <p:cNvSpPr>
            <a:spLocks noGrp="1"/>
          </p:cNvSpPr>
          <p:nvPr>
            <p:ph type="body" sz="quarter" idx="19"/>
          </p:nvPr>
        </p:nvSpPr>
        <p:spPr bwMode="gray">
          <a:xfrm>
            <a:off x="481012" y="1270452"/>
            <a:ext cx="8224838" cy="283711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438399" y="1971675"/>
            <a:ext cx="2043113" cy="1508105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 lang="en-US" sz="1800" b="1" kern="1200" baseline="0" dirty="0" smtClean="0">
                <a:solidFill>
                  <a:schemeClr val="bg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buSzPct val="120000"/>
              <a:defRPr sz="1600">
                <a:latin typeface="Eurostile" pitchFamily="34" charset="0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Heading 1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6" name="Picture Placeholder 22"/>
          <p:cNvSpPr>
            <a:spLocks noGrp="1"/>
          </p:cNvSpPr>
          <p:nvPr>
            <p:ph type="pic" sz="quarter" idx="13"/>
          </p:nvPr>
        </p:nvSpPr>
        <p:spPr bwMode="gray">
          <a:xfrm>
            <a:off x="481013" y="1971675"/>
            <a:ext cx="1728787" cy="1892299"/>
          </a:xfrm>
        </p:spPr>
        <p:txBody>
          <a:bodyPr rtlCol="0">
            <a:normAutofit/>
          </a:bodyPr>
          <a:lstStyle>
            <a:lvl1pPr>
              <a:buNone/>
              <a:defRPr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 bwMode="gray">
          <a:xfrm>
            <a:off x="481012" y="727075"/>
            <a:ext cx="8226425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69087" y="1971675"/>
            <a:ext cx="2043113" cy="1508105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 lang="en-US" sz="1800" b="1" kern="1200" baseline="0" dirty="0" smtClean="0">
                <a:solidFill>
                  <a:schemeClr val="bg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6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Heading 2</a:t>
            </a:r>
          </a:p>
          <a:p>
            <a:pPr marL="285750" lvl="1" indent="-28575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3" name="Picture Placeholder 22"/>
          <p:cNvSpPr>
            <a:spLocks noGrp="1"/>
          </p:cNvSpPr>
          <p:nvPr>
            <p:ph type="pic" sz="quarter" idx="20"/>
          </p:nvPr>
        </p:nvSpPr>
        <p:spPr bwMode="gray">
          <a:xfrm>
            <a:off x="4711701" y="1971675"/>
            <a:ext cx="1728787" cy="1892299"/>
          </a:xfrm>
        </p:spPr>
        <p:txBody>
          <a:bodyPr rtlCol="0">
            <a:normAutofit/>
          </a:bodyPr>
          <a:lstStyle>
            <a:lvl1pPr>
              <a:buNone/>
              <a:defRPr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438399" y="4241801"/>
            <a:ext cx="2043113" cy="1508105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 lang="en-US" sz="1800" b="1" kern="1200" baseline="0" dirty="0" smtClean="0">
                <a:solidFill>
                  <a:schemeClr val="bg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6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Heading 3</a:t>
            </a:r>
          </a:p>
          <a:p>
            <a:pPr marL="285750" lvl="1" indent="-28575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6" name="Picture Placeholder 22"/>
          <p:cNvSpPr>
            <a:spLocks noGrp="1"/>
          </p:cNvSpPr>
          <p:nvPr>
            <p:ph type="pic" sz="quarter" idx="22"/>
          </p:nvPr>
        </p:nvSpPr>
        <p:spPr bwMode="gray">
          <a:xfrm>
            <a:off x="481013" y="4241801"/>
            <a:ext cx="1728787" cy="1892299"/>
          </a:xfrm>
        </p:spPr>
        <p:txBody>
          <a:bodyPr rtlCol="0">
            <a:normAutofit/>
          </a:bodyPr>
          <a:lstStyle>
            <a:lvl1pPr>
              <a:buNone/>
              <a:defRPr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669087" y="4241801"/>
            <a:ext cx="2043113" cy="1508105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 lang="en-US" sz="1800" b="1" kern="1200" baseline="0" dirty="0" smtClean="0">
                <a:solidFill>
                  <a:schemeClr val="bg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6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600">
                <a:latin typeface="Eurostile" pitchFamily="34" charset="0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Heading 4</a:t>
            </a:r>
          </a:p>
          <a:p>
            <a:pPr marL="285750" lvl="1" indent="-28575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9" name="Picture Placeholder 22"/>
          <p:cNvSpPr>
            <a:spLocks noGrp="1"/>
          </p:cNvSpPr>
          <p:nvPr>
            <p:ph type="pic" sz="quarter" idx="24"/>
          </p:nvPr>
        </p:nvSpPr>
        <p:spPr bwMode="gray">
          <a:xfrm>
            <a:off x="4711701" y="4241801"/>
            <a:ext cx="1728787" cy="1892299"/>
          </a:xfrm>
        </p:spPr>
        <p:txBody>
          <a:bodyPr rtlCol="0">
            <a:normAutofit/>
          </a:bodyPr>
          <a:lstStyle>
            <a:lvl1pPr>
              <a:buNone/>
              <a:defRPr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1" name="Text Placeholder 41"/>
          <p:cNvSpPr>
            <a:spLocks noGrp="1"/>
          </p:cNvSpPr>
          <p:nvPr>
            <p:ph type="body" sz="quarter" idx="25"/>
          </p:nvPr>
        </p:nvSpPr>
        <p:spPr bwMode="gray">
          <a:xfrm>
            <a:off x="481012" y="1270452"/>
            <a:ext cx="8224838" cy="283711"/>
          </a:xfrm>
        </p:spPr>
        <p:txBody>
          <a:bodyPr/>
          <a:lstStyle>
            <a:lvl1pPr>
              <a:buNone/>
              <a:defRPr lang="en-US" sz="1800" b="1" kern="1200" baseline="0" dirty="0" smtClean="0">
                <a:solidFill>
                  <a:schemeClr val="bg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tabLst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20"/>
          </p:nvPr>
        </p:nvSpPr>
        <p:spPr bwMode="gray">
          <a:xfrm>
            <a:off x="481013" y="1971675"/>
            <a:ext cx="8226425" cy="4162426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Eurostile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481012" y="727075"/>
            <a:ext cx="8226425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1"/>
          <p:cNvSpPr>
            <a:spLocks noGrp="1"/>
          </p:cNvSpPr>
          <p:nvPr>
            <p:ph type="body" sz="quarter" idx="13"/>
          </p:nvPr>
        </p:nvSpPr>
        <p:spPr bwMode="gray">
          <a:xfrm>
            <a:off x="481012" y="1270452"/>
            <a:ext cx="8224838" cy="283711"/>
          </a:xfrm>
        </p:spPr>
        <p:txBody>
          <a:bodyPr/>
          <a:lstStyle>
            <a:lvl1pPr>
              <a:buNone/>
              <a:defRPr lang="en-US" sz="1800" b="1" kern="1200" baseline="0" dirty="0" smtClean="0">
                <a:solidFill>
                  <a:schemeClr val="bg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tabLst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21"/>
          </p:nvPr>
        </p:nvSpPr>
        <p:spPr bwMode="gray">
          <a:xfrm>
            <a:off x="481013" y="1971675"/>
            <a:ext cx="8226425" cy="41624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Eurostile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481012" y="727075"/>
            <a:ext cx="8226425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1"/>
          <p:cNvSpPr>
            <a:spLocks noGrp="1"/>
          </p:cNvSpPr>
          <p:nvPr>
            <p:ph type="body" sz="quarter" idx="13"/>
          </p:nvPr>
        </p:nvSpPr>
        <p:spPr bwMode="gray">
          <a:xfrm>
            <a:off x="481012" y="1270452"/>
            <a:ext cx="8224838" cy="283711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366838" y="1527295"/>
            <a:ext cx="6729984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4" name="Text Placeholder 41"/>
          <p:cNvSpPr>
            <a:spLocks noGrp="1"/>
          </p:cNvSpPr>
          <p:nvPr>
            <p:ph type="body" sz="quarter" idx="14"/>
          </p:nvPr>
        </p:nvSpPr>
        <p:spPr bwMode="gray">
          <a:xfrm>
            <a:off x="1366838" y="2140169"/>
            <a:ext cx="6734627" cy="2769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defRPr lang="en-US" sz="1800" b="1" kern="1200" baseline="0" dirty="0" smtClean="0">
                <a:solidFill>
                  <a:schemeClr val="bg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:\Jobs\Brands\Logos\Agri Business Logo\Agri Business-LOG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57750"/>
            <a:ext cx="6705600" cy="47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291D74-73E0-49D4-AC29-E471A70B0C87}" type="datetimeFigureOut">
              <a:rPr lang="en-US" smtClean="0"/>
              <a:pPr/>
              <a:t>18-Dec-16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8C1D0-95D4-4994-A5A0-83179C8CDD3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13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827213" y="4053701"/>
            <a:ext cx="5511800" cy="2769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  <a:latin typeface="Eurostile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1827213" y="2184400"/>
            <a:ext cx="5511800" cy="1231106"/>
          </a:xfrm>
        </p:spPr>
        <p:txBody>
          <a:bodyPr wrap="square">
            <a:spAutoFit/>
          </a:bodyPr>
          <a:lstStyle>
            <a:lvl1pPr algn="l">
              <a:defRPr sz="4000"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rid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802" y="0"/>
            <a:ext cx="3968824" cy="1443209"/>
          </a:xfrm>
          <a:prstGeom prst="rect">
            <a:avLst/>
          </a:prstGeom>
        </p:spPr>
      </p:pic>
      <p:pic>
        <p:nvPicPr>
          <p:cNvPr id="6" name="Picture 2" descr="D:\Jobs\Brands\Logos\Agri Business Logo\Agri Business-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t="32653" r="10502" b="34694"/>
          <a:stretch/>
        </p:blipFill>
        <p:spPr bwMode="auto">
          <a:xfrm>
            <a:off x="5639284" y="288810"/>
            <a:ext cx="2960914" cy="8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1012" y="719138"/>
            <a:ext cx="8224837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1012" y="1971675"/>
            <a:ext cx="8224838" cy="1384995"/>
          </a:xfrm>
        </p:spPr>
        <p:txBody>
          <a:bodyPr wrap="square">
            <a:spAutoFit/>
          </a:bodyPr>
          <a:lstStyle>
            <a:lvl1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20000"/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435100" indent="-2857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714500" indent="-2730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Arial" pitchFamily="34" charset="0"/>
              <a:buChar char="–"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Arial" pitchFamily="34" charset="0"/>
                <a:cs typeface="Arial" pitchFamily="34" charset="0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Arial" pitchFamily="34" charset="0"/>
                <a:cs typeface="Arial" pitchFamily="34" charset="0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1012" y="719138"/>
            <a:ext cx="8224837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1012" y="1971675"/>
            <a:ext cx="8224838" cy="1384995"/>
          </a:xfrm>
        </p:spPr>
        <p:txBody>
          <a:bodyPr wrap="square">
            <a:spAutoFit/>
          </a:bodyPr>
          <a:lstStyle>
            <a:lvl1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20000"/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435100" indent="-2857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714500" indent="-2730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Arial" pitchFamily="34" charset="0"/>
              <a:buChar char="–"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Arial" pitchFamily="34" charset="0"/>
                <a:cs typeface="Arial" pitchFamily="34" charset="0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Arial" pitchFamily="34" charset="0"/>
                <a:cs typeface="Arial" pitchFamily="34" charset="0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4" name="Text Placeholder 41"/>
          <p:cNvSpPr>
            <a:spLocks noGrp="1"/>
          </p:cNvSpPr>
          <p:nvPr userDrawn="1">
            <p:ph type="body" sz="quarter" idx="13"/>
          </p:nvPr>
        </p:nvSpPr>
        <p:spPr bwMode="gray">
          <a:xfrm>
            <a:off x="481012" y="1270452"/>
            <a:ext cx="8224838" cy="283711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aud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 bwMode="gray">
          <a:xfrm>
            <a:off x="481012" y="727075"/>
            <a:ext cx="8226425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1012" y="1971675"/>
            <a:ext cx="8224838" cy="1846659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US" sz="24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24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24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24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24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435100" indent="-2857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714500" indent="-2730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Arial" pitchFamily="34" charset="0"/>
              <a:buChar char="–"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Arial" pitchFamily="34" charset="0"/>
                <a:cs typeface="Arial" pitchFamily="34" charset="0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Arial" pitchFamily="34" charset="0"/>
                <a:cs typeface="Arial" pitchFamily="34" charset="0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 bwMode="gray">
          <a:xfrm>
            <a:off x="481013" y="1971675"/>
            <a:ext cx="4078287" cy="41624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Eurostile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838700" y="1971675"/>
            <a:ext cx="3846512" cy="1384995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lang="en-US" sz="18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481012" y="727075"/>
            <a:ext cx="8226425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1"/>
          <p:cNvSpPr>
            <a:spLocks noGrp="1"/>
          </p:cNvSpPr>
          <p:nvPr>
            <p:ph type="body" sz="quarter" idx="13"/>
          </p:nvPr>
        </p:nvSpPr>
        <p:spPr bwMode="gray">
          <a:xfrm>
            <a:off x="481012" y="1270452"/>
            <a:ext cx="8224838" cy="283711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839913" y="4067175"/>
            <a:ext cx="5524500" cy="2769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defRPr lang="en-US" sz="1800" b="1" kern="1200" baseline="0" dirty="0">
                <a:solidFill>
                  <a:schemeClr val="tx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1839914" y="2200275"/>
            <a:ext cx="5524500" cy="12311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dirty="0">
                <a:solidFill>
                  <a:schemeClr val="bg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rid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802" y="0"/>
            <a:ext cx="3968824" cy="1443209"/>
          </a:xfrm>
          <a:prstGeom prst="rect">
            <a:avLst/>
          </a:prstGeom>
        </p:spPr>
      </p:pic>
      <p:pic>
        <p:nvPicPr>
          <p:cNvPr id="7" name="Picture 2" descr="D:\Jobs\Brands\Logos\Agri Business Logo\Agri Business-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t="32653" r="10502" b="34694"/>
          <a:stretch/>
        </p:blipFill>
        <p:spPr bwMode="auto">
          <a:xfrm>
            <a:off x="5639284" y="288810"/>
            <a:ext cx="2960914" cy="8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2"/>
          <p:cNvSpPr>
            <a:spLocks noGrp="1"/>
          </p:cNvSpPr>
          <p:nvPr>
            <p:ph type="pic" sz="quarter" idx="13"/>
          </p:nvPr>
        </p:nvSpPr>
        <p:spPr bwMode="gray">
          <a:xfrm>
            <a:off x="481013" y="1971675"/>
            <a:ext cx="4102100" cy="4175125"/>
          </a:xfrm>
        </p:spPr>
        <p:txBody>
          <a:bodyPr rtlCol="0">
            <a:normAutofit/>
          </a:bodyPr>
          <a:lstStyle>
            <a:lvl1pPr>
              <a:buNone/>
              <a:defRPr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6013" y="4295775"/>
            <a:ext cx="3781424" cy="2769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defRPr lang="en-US" sz="1800" b="1" kern="1200" baseline="0" dirty="0">
                <a:solidFill>
                  <a:schemeClr val="tx2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4926014" y="1971675"/>
            <a:ext cx="3781424" cy="184665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dirty="0">
                <a:solidFill>
                  <a:schemeClr val="bg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rid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802" y="0"/>
            <a:ext cx="3968824" cy="1443209"/>
          </a:xfrm>
          <a:prstGeom prst="rect">
            <a:avLst/>
          </a:prstGeom>
        </p:spPr>
      </p:pic>
      <p:pic>
        <p:nvPicPr>
          <p:cNvPr id="8" name="Picture 2" descr="D:\Jobs\Brands\Logos\Agri Business Logo\Agri Business-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t="32653" r="10502" b="34694"/>
          <a:stretch/>
        </p:blipFill>
        <p:spPr bwMode="auto">
          <a:xfrm>
            <a:off x="5639284" y="288810"/>
            <a:ext cx="2960914" cy="8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1013" y="2466976"/>
            <a:ext cx="3933825" cy="1430804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lang="en-US" sz="18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773613" y="2466976"/>
            <a:ext cx="3933825" cy="1430804"/>
          </a:xfrm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defRPr lang="en-US" sz="1800" b="0" kern="1200" baseline="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lang="en-US" sz="1800" kern="1200" dirty="0" smtClean="0">
                <a:solidFill>
                  <a:schemeClr val="tx1"/>
                </a:solidFill>
                <a:latin typeface="Eurostile" pitchFamily="34" charset="0"/>
                <a:ea typeface="+mn-ea"/>
                <a:cs typeface="Arial" pitchFamily="34" charset="0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marL="290513" lvl="0" indent="-290513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571500" lvl="2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850900" lvl="3" indent="-27940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  <a:p>
            <a:pPr marL="1136650" lvl="4" indent="-285750" algn="l" defTabSz="93345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0000"/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marL="1435100" lvl="5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60000"/>
              <a:buFont typeface="Wingdings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81013" y="1971675"/>
            <a:ext cx="3933825" cy="286161"/>
          </a:xfr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lvl="0"/>
            <a:r>
              <a:rPr lang="en-US" dirty="0"/>
              <a:t>Heading 1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73613" y="1971675"/>
            <a:ext cx="3933825" cy="286161"/>
          </a:xfrm>
          <a:noFill/>
          <a:ln>
            <a:noFill/>
          </a:ln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800">
                <a:latin typeface="+mj-lt"/>
              </a:defRPr>
            </a:lvl5pPr>
            <a:lvl6pPr marL="1143000" indent="-233363">
              <a:spcBef>
                <a:spcPts val="0"/>
              </a:spcBef>
              <a:spcAft>
                <a:spcPts val="0"/>
              </a:spcAft>
              <a:buSzPct val="70000"/>
              <a:defRPr sz="1800">
                <a:latin typeface="+mj-lt"/>
              </a:defRPr>
            </a:lvl6pPr>
            <a:lvl7pPr marL="1371600" indent="-228600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 baseline="0">
                <a:latin typeface="+mj-lt"/>
              </a:defRPr>
            </a:lvl7pPr>
            <a:lvl8pPr marL="1600200" indent="-228600">
              <a:spcBef>
                <a:spcPts val="0"/>
              </a:spcBef>
              <a:spcAft>
                <a:spcPts val="0"/>
              </a:spcAft>
              <a:buSzPct val="70000"/>
              <a:defRPr sz="1800" baseline="0">
                <a:latin typeface="+mj-lt"/>
              </a:defRPr>
            </a:lvl8pPr>
            <a:lvl9pPr marL="1824038" indent="-223838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800">
                <a:latin typeface="+mj-lt"/>
              </a:defRPr>
            </a:lvl9pPr>
          </a:lstStyle>
          <a:p>
            <a:pPr lvl="0"/>
            <a:r>
              <a:rPr lang="en-US" dirty="0"/>
              <a:t>Heading 2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1013" y="2344738"/>
            <a:ext cx="3906652" cy="238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4773613" y="2344738"/>
            <a:ext cx="3906652" cy="238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 bwMode="gray">
          <a:xfrm>
            <a:off x="481012" y="727075"/>
            <a:ext cx="8226425" cy="4924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lang="en-US" sz="3200" b="1" kern="1200" dirty="0">
                <a:solidFill>
                  <a:schemeClr val="tx2"/>
                </a:solidFill>
                <a:latin typeface="Eurostile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1"/>
          <p:cNvSpPr>
            <a:spLocks noGrp="1"/>
          </p:cNvSpPr>
          <p:nvPr>
            <p:ph type="body" sz="quarter" idx="14"/>
          </p:nvPr>
        </p:nvSpPr>
        <p:spPr bwMode="gray">
          <a:xfrm>
            <a:off x="481012" y="1270452"/>
            <a:ext cx="8224838" cy="283711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  <a:latin typeface="Eurostile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idge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 bwMode="ltGray">
          <a:xfrm>
            <a:off x="459" y="0"/>
            <a:ext cx="2270124" cy="825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711200"/>
            <a:ext cx="821213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013" y="1971675"/>
            <a:ext cx="8212137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71500" marR="0" lvl="2" indent="-2794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Arial" pitchFamily="34" charset="0"/>
              <a:buChar char="–"/>
              <a:tabLst/>
              <a:defRPr/>
            </a:pPr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 bwMode="auto">
          <a:xfrm>
            <a:off x="8811235" y="6614013"/>
            <a:ext cx="16831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>
              <a:defRPr/>
            </a:pPr>
            <a:fld id="{6856ECDB-1CEE-4F69-ADCA-557460F2116E}" type="slidenum">
              <a:rPr lang="en-US" sz="1000" smtClean="0">
                <a:solidFill>
                  <a:schemeClr val="tx2"/>
                </a:solidFill>
                <a:latin typeface="Eurostile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schemeClr val="tx2"/>
              </a:solidFill>
              <a:latin typeface="Eurostile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9" r:id="rId3"/>
    <p:sldLayoutId id="2147483668" r:id="rId4"/>
    <p:sldLayoutId id="2147483667" r:id="rId5"/>
    <p:sldLayoutId id="2147483659" r:id="rId6"/>
    <p:sldLayoutId id="2147483651" r:id="rId7"/>
    <p:sldLayoutId id="2147483664" r:id="rId8"/>
    <p:sldLayoutId id="2147483658" r:id="rId9"/>
    <p:sldLayoutId id="2147483665" r:id="rId10"/>
    <p:sldLayoutId id="2147483650" r:id="rId11"/>
    <p:sldLayoutId id="2147483660" r:id="rId12"/>
    <p:sldLayoutId id="2147483661" r:id="rId13"/>
    <p:sldLayoutId id="2147483656" r:id="rId14"/>
    <p:sldLayoutId id="2147483666" r:id="rId15"/>
    <p:sldLayoutId id="2147483671" r:id="rId16"/>
  </p:sldLayoutIdLst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dirty="0" smtClean="0">
          <a:solidFill>
            <a:schemeClr val="tx2"/>
          </a:solidFill>
          <a:latin typeface="Eurostile" pitchFamily="34" charset="0"/>
          <a:ea typeface="+mj-ea"/>
          <a:cs typeface="Arial" pitchFamily="34" charset="0"/>
        </a:defRPr>
      </a:lvl1pPr>
    </p:titleStyle>
    <p:bodyStyle>
      <a:lvl1pPr marL="290513" indent="-290513" algn="l" defTabSz="914400" rtl="0" eaLnBrk="1" fontAlgn="base" latinLnBrk="0" hangingPunct="1">
        <a:spcBef>
          <a:spcPts val="0"/>
        </a:spcBef>
        <a:spcAft>
          <a:spcPct val="0"/>
        </a:spcAft>
        <a:buClr>
          <a:schemeClr val="bg2"/>
        </a:buClr>
        <a:buSzPct val="120000"/>
        <a:buFont typeface="Wingdings" pitchFamily="2" charset="2"/>
        <a:buChar char="§"/>
        <a:defRPr lang="en-US" sz="1800" b="0" kern="1200" baseline="0" dirty="0" smtClean="0">
          <a:solidFill>
            <a:schemeClr val="tx1"/>
          </a:solidFill>
          <a:latin typeface="Eurostile" pitchFamily="34" charset="0"/>
          <a:ea typeface="+mn-ea"/>
          <a:cs typeface="Arial" pitchFamily="34" charset="0"/>
        </a:defRPr>
      </a:lvl1pPr>
      <a:lvl2pPr marL="285750" indent="-285750" algn="l" defTabSz="914400" rtl="0" eaLnBrk="1" fontAlgn="base" latinLnBrk="0" hangingPunct="1">
        <a:spcBef>
          <a:spcPts val="0"/>
        </a:spcBef>
        <a:spcAft>
          <a:spcPct val="0"/>
        </a:spcAft>
        <a:buClr>
          <a:schemeClr val="bg2"/>
        </a:buClr>
        <a:buSzPct val="100000"/>
        <a:buFont typeface="Wingdings" pitchFamily="2" charset="2"/>
        <a:buChar char="§"/>
        <a:defRPr lang="en-US" sz="1800" b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279400" algn="l" defTabSz="914400" rtl="0" eaLnBrk="1" fontAlgn="base" latinLnBrk="0" hangingPunct="1">
        <a:spcBef>
          <a:spcPts val="0"/>
        </a:spcBef>
        <a:spcAft>
          <a:spcPct val="0"/>
        </a:spcAft>
        <a:buClr>
          <a:schemeClr val="bg2"/>
        </a:buClr>
        <a:buSzPct val="90000"/>
        <a:buFont typeface="Arial" pitchFamily="34" charset="0"/>
        <a:buChar char="–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Eurostile" pitchFamily="34" charset="0"/>
          <a:ea typeface="+mn-ea"/>
          <a:cs typeface="Arial" pitchFamily="34" charset="0"/>
        </a:defRPr>
      </a:lvl3pPr>
      <a:lvl4pPr marL="850900" indent="-279400" algn="l" defTabSz="914400" rtl="0" eaLnBrk="1" fontAlgn="base" latinLnBrk="0" hangingPunct="1">
        <a:spcBef>
          <a:spcPts val="0"/>
        </a:spcBef>
        <a:spcAft>
          <a:spcPct val="0"/>
        </a:spcAft>
        <a:buClr>
          <a:schemeClr val="bg2"/>
        </a:buClr>
        <a:buSzPct val="80000"/>
        <a:buFont typeface="Wingdings" pitchFamily="2" charset="2"/>
        <a:buChar char="§"/>
        <a:defRPr lang="en-US" sz="1800" b="0" kern="1200" baseline="0" dirty="0" smtClean="0">
          <a:solidFill>
            <a:schemeClr val="tx1"/>
          </a:solidFill>
          <a:latin typeface="Eurostile" pitchFamily="34" charset="0"/>
          <a:ea typeface="+mn-ea"/>
          <a:cs typeface="+mn-cs"/>
        </a:defRPr>
      </a:lvl4pPr>
      <a:lvl5pPr marL="1136650" indent="-285750" algn="l" defTabSz="933450" rtl="0" eaLnBrk="1" fontAlgn="base" latinLnBrk="0" hangingPunct="1">
        <a:spcBef>
          <a:spcPts val="0"/>
        </a:spcBef>
        <a:spcAft>
          <a:spcPct val="0"/>
        </a:spcAft>
        <a:buClr>
          <a:schemeClr val="bg2"/>
        </a:buClr>
        <a:buSzPct val="70000"/>
        <a:buFont typeface="Arial" pitchFamily="34" charset="0"/>
        <a:buChar char="–"/>
        <a:defRPr lang="en-US" sz="1800" b="0" kern="1200" baseline="0" dirty="0" smtClean="0">
          <a:solidFill>
            <a:schemeClr val="tx1"/>
          </a:solidFill>
          <a:latin typeface="Eurostile" pitchFamily="34" charset="0"/>
          <a:ea typeface="+mn-ea"/>
          <a:cs typeface="+mn-cs"/>
        </a:defRPr>
      </a:lvl5pPr>
      <a:lvl6pPr marL="1371600" indent="-241300" algn="l" defTabSz="914400" rtl="0" eaLnBrk="1" latinLnBrk="0" hangingPunct="1">
        <a:spcBef>
          <a:spcPct val="20000"/>
        </a:spcBef>
        <a:buClr>
          <a:schemeClr val="bg2"/>
        </a:buClr>
        <a:buSzPct val="60000"/>
        <a:buFont typeface="Wingdings" pitchFamily="2" charset="2"/>
        <a:buChar char="§"/>
        <a:defRPr sz="2000" kern="1200">
          <a:solidFill>
            <a:schemeClr val="tx1"/>
          </a:solidFill>
          <a:latin typeface="Eurostile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google.co.in/url?sa=i&amp;source=images&amp;cd=&amp;cad=rja&amp;docid=jXmiq07bt9jX0M&amp;tbnid=fRHqUDJSSIbslM:&amp;ved=0CAgQjRw&amp;url=http://14.139.61.86/ebook_potato_pest/lepidopterans.htm&amp;ei=fr35Up6-IoOJrQfZoIDwCQ&amp;psig=AFQjCNFUu6HbdxZD4x-stjWQ9xf_8Vc39w&amp;ust=1392185086670353" TargetMode="External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www.google.co.in/url?sa=i&amp;source=images&amp;cd=&amp;cad=rja&amp;docid=VGKJqOVUvoqHFM&amp;tbnid=jPl-qXviPZu1KM:&amp;ved=0CAgQjRw&amp;url=http://www7.inra.fr/hyppz/RAVAGEUR/6helarm.htm&amp;ei=QF74UrntB8S-rgfVzoDgCQ&amp;psig=AFQjCNF0IVT9Z1mdSSCm40f7bwQjmI6krg&amp;ust=1392095168230169" TargetMode="External"/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://www.google.co.in/url?sa=i&amp;source=images&amp;cd=&amp;cad=rja&amp;docid=Ng8sWUp1LJd9tM&amp;tbnid=RyEXtYQ5HdjIdM:&amp;ved=0CAgQjRw&amp;url=http://www.intechopen.com/books/pesticides-advances-in-chemical-and-botanical-pesticides/biotechnological-approaches-for-the-control-of-insect-pests-in-crop-plants&amp;ei=rb75Uu32NoPRrQe9m4DYBg&amp;psig=AFQjCNEwMhSEEuxopGP0vHN81EqztDa6Ng&amp;ust=1392185390001058" TargetMode="Externa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://www.google.co.in/url?sa=i&amp;source=images&amp;cd=&amp;cad=rja&amp;docid=z2VHAj-3bh3YzM&amp;tbnid=XvVqHDcMCv4IGM:&amp;ved=0CAgQjRw&amp;url=http://www.ipm.iastate.edu/ipm/icm/2007/4-16/bcw.html&amp;ei=o2T4Ur-iCMaLrQfBmoHYDg&amp;psig=AFQjCNFWDsEjJkObsmAG6rz4AXZKawbEBA&amp;ust=1392096803235801" TargetMode="Externa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www.google.co.in/url?sa=i&amp;source=images&amp;cd=&amp;cad=rja&amp;docid=8dTVUqJnWebeBM&amp;tbnid=GBhikxp4korzeM:&amp;ved=0CAgQjRw&amp;url=http://www.infonet-biovision.org/default/ct/89/pests&amp;ei=9GT4UsT3IIeYrgfOnYCwBA&amp;psig=AFQjCNGs1TKhAZds0vTvE_VvW-PtDKsBEA&amp;ust=1392096884650981" TargetMode="External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8.png"/><Relationship Id="rId4" Type="http://schemas.openxmlformats.org/officeDocument/2006/relationships/image" Target="../media/image64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www.google.co.in/url?sa=i&amp;source=images&amp;cd=&amp;cad=rja&amp;docid=c7lYjEMlAepo-M&amp;tbnid=_x1MzDP7TWrMQM:&amp;ved=0CAgQjRw&amp;url=http://takingroots.in/taxonomy/term/28?page=1&amp;ei=22j4UtvhFYSWrAemqoG4Dw&amp;psig=AFQjCNHaiXWZfP3TwCunlMYJf4B_7TmPkA&amp;ust=1392097883451388" TargetMode="External"/><Relationship Id="rId1" Type="http://schemas.openxmlformats.org/officeDocument/2006/relationships/slideLayout" Target="../slideLayouts/slideLayout1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http://www.google.co.in/url?sa=i&amp;source=images&amp;cd=&amp;cad=rja&amp;docid=m126PRxTgI28vM&amp;tbnid=X3suokqL5u7cvM:&amp;ved=0CAgQjRw&amp;url=http://en.wikipedia.org/wiki/Silverleaf_whitefly&amp;ei=sMH5UrT4PML_rQfmr4CQBg&amp;psig=AFQjCNHvTR2wR69AJHGhVxBxQqAz58O-LQ&amp;ust=1392186161109668" TargetMode="Externa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hyperlink" Target="http://ipmworld.umn.edu/aphidalert/alert/pa1.jpg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7" Type="http://schemas.openxmlformats.org/officeDocument/2006/relationships/image" Target="../media/image98.gif"/><Relationship Id="rId2" Type="http://schemas.openxmlformats.org/officeDocument/2006/relationships/hyperlink" Target="http://nematode.unl.edu/scn/scnisuf1.jp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nematode.unl.edu/scn/scnisuf4.jpg" TargetMode="External"/><Relationship Id="rId5" Type="http://schemas.openxmlformats.org/officeDocument/2006/relationships/image" Target="../media/image97.gif"/><Relationship Id="rId4" Type="http://schemas.openxmlformats.org/officeDocument/2006/relationships/hyperlink" Target="http://nematode.unl.edu/scn/scnisuf2.jpg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hyperlink" Target="http://nematode.unl.edu/scn/scnisuf3.jpg" TargetMode="External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insectimages.org/images/768x512/5469595.jpg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pioneer.com/cmroot/pioneer/US/images/agronomy/crop_focus/growth_development/soybean_nodulation_3.jpg" TargetMode="Externa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www.google.co.in/url?sa=i&amp;source=images&amp;cd=&amp;cad=rja&amp;docid=gJQvLy1Wrgkt5M&amp;tbnid=R5td-oWA1mxIjM:&amp;ved=0CAgQjRw&amp;url=https://www.pioneer.com/home/site/us/agronomy/crop-management/corn-insect-disease/goss-wilt/&amp;ei=lrX5Up6IIcOPrQfGyoHwBA&amp;psig=AFQjCNEMSJpx0Wbb0CyZCDMHJ59eX6RpJA&amp;ust=1392183062637422" TargetMode="Externa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15965" y="2957352"/>
            <a:ext cx="41208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3000" b="1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3000" b="1" dirty="0">
                <a:latin typeface="Mangal" panose="02040503050203030202" pitchFamily="18" charset="0"/>
                <a:cs typeface="Mangal" panose="02040503050203030202" pitchFamily="18" charset="0"/>
              </a:rPr>
              <a:t>डायग्नोस्टिक</a:t>
            </a:r>
            <a:endParaRPr lang="en-IN" sz="3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3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5391" y="2328864"/>
            <a:ext cx="65231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मैनेज</a:t>
            </a:r>
            <a:r>
              <a:rPr lang="hi-IN" sz="2400" b="1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न्ट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- K 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प्रबन्धन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ClrTx/>
              <a:buSzPct val="100000"/>
              <a:buFont typeface="Arial" pitchFamily="34" charset="0"/>
              <a:buChar char="•"/>
            </a:pPr>
            <a:endParaRPr lang="hi-IN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ClrTx/>
              <a:buSzPct val="100000"/>
              <a:buFont typeface="Arial" pitchFamily="34" charset="0"/>
              <a:buChar char="•"/>
            </a:pPr>
            <a:r>
              <a:rPr lang="hi-IN" dirty="0">
                <a:latin typeface="Calibri" pitchFamily="34" charset="0"/>
                <a:cs typeface="Calibri" pitchFamily="34" charset="0"/>
              </a:rPr>
              <a:t>निक्षालन की हानी</a:t>
            </a:r>
            <a:r>
              <a:rPr lang="en-IN" dirty="0">
                <a:latin typeface="Calibri" pitchFamily="34" charset="0"/>
                <a:cs typeface="Calibri" pitchFamily="34" charset="0"/>
              </a:rPr>
              <a:t> </a:t>
            </a:r>
            <a:r>
              <a:rPr lang="hi-IN" dirty="0">
                <a:latin typeface="Calibri" pitchFamily="34" charset="0"/>
                <a:cs typeface="Calibri" pitchFamily="34" charset="0"/>
              </a:rPr>
              <a:t>से बचने के लिए, वसंत में पोटेशियम उर्वरक का इस्तेमाल करना चाहिए (रोपण के दो सप्ताह पहले) और पतझड़ में नहीं मोटे बनावट की मिट्टी जिसमे सीईसी कम से कम 6 </a:t>
            </a:r>
            <a:r>
              <a:rPr lang="en-IN" dirty="0">
                <a:latin typeface="Calibri" pitchFamily="34" charset="0"/>
                <a:cs typeface="Calibri" pitchFamily="34" charset="0"/>
              </a:rPr>
              <a:t>MEQ / 100 </a:t>
            </a:r>
            <a:r>
              <a:rPr lang="hi-IN" dirty="0">
                <a:latin typeface="Calibri" pitchFamily="34" charset="0"/>
                <a:cs typeface="Calibri" pitchFamily="34" charset="0"/>
              </a:rPr>
              <a:t>ग्राम या जैविक मिट्टी पर लागू किया जाना चाहिए</a:t>
            </a:r>
          </a:p>
          <a:p>
            <a:pPr marL="342900" indent="-342900" algn="just">
              <a:buClrTx/>
              <a:buSzPct val="100000"/>
              <a:buFont typeface="Arial" pitchFamily="34" charset="0"/>
              <a:buChar char="•"/>
            </a:pP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579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3566" y="2295104"/>
            <a:ext cx="607103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मुख्यतः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क्लोरोफिल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जिसके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भूरी-पीली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आक्रमण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अगस्त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अन्तिम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सप्ताह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प्रारम्भ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मारजीन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जाला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8" y="2139603"/>
            <a:ext cx="2376264" cy="28039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0059" y="723831"/>
            <a:ext cx="207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b="1" dirty="0"/>
              <a:t>नुकसान का स्वभाव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05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8414" y="2187526"/>
            <a:ext cx="699048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hi-IN" sz="2800" b="1" dirty="0"/>
              <a:t>जीवन की अवस्था</a:t>
            </a:r>
            <a:r>
              <a:rPr lang="en-IN" sz="2800" b="1" dirty="0"/>
              <a:t>: </a:t>
            </a:r>
            <a:r>
              <a:rPr lang="hi-IN" sz="2800" b="1" dirty="0"/>
              <a:t>प्रौढ़</a:t>
            </a:r>
            <a:r>
              <a:rPr lang="en-IN" sz="2800" b="1" dirty="0"/>
              <a:t>/</a:t>
            </a:r>
            <a:r>
              <a:rPr lang="hi-IN" sz="2800" b="1" dirty="0"/>
              <a:t>वयस्क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बिहार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हेयरी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कैटरपीलर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मध्यम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40-50 </a:t>
            </a:r>
            <a:r>
              <a:rPr lang="hi-IN" sz="2000" dirty="0"/>
              <a:t>मिमी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विंग-स्पान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ऐबडोमन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http://www.jnkvv.nic.in/ipm%20project/insects/Bihar-hairy-caterpillar-adul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40" y="2028593"/>
            <a:ext cx="1643074" cy="193882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410667" y="412766"/>
            <a:ext cx="2507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2800" b="1" dirty="0"/>
              <a:t>कीट की पहचान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5102261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6700" y="2820819"/>
            <a:ext cx="4572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जीवन की अवस्था</a:t>
            </a:r>
            <a:r>
              <a:rPr lang="en-IN" sz="2400" b="1" dirty="0"/>
              <a:t>: </a:t>
            </a:r>
            <a:r>
              <a:rPr lang="hi-IN" sz="2400" b="1" dirty="0"/>
              <a:t>अंडे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/>
              <a:t>अंडे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गोलाकार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नीचे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झुन्ड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6" descr="http://www.ikisan.com/Crop%20Specific/Eng/Images/car_im_red%20hairy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092" y="2530500"/>
            <a:ext cx="1571636" cy="2000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79133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090172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i-IN" sz="2400" b="1" dirty="0"/>
              <a:t>जीवन की अवस्था</a:t>
            </a:r>
            <a:r>
              <a:rPr lang="en-IN" sz="2400" b="1" dirty="0"/>
              <a:t>: </a:t>
            </a:r>
            <a:r>
              <a:rPr lang="hi-IN" sz="2400" b="1" dirty="0"/>
              <a:t>कीटडिंभ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पीलापन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बालो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ढके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4" descr="http://www.jnkvv.nic.in/ipm%20project/groundnut/Bihar-hairy-caterpillar-l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00" y="1909746"/>
            <a:ext cx="1643074" cy="1928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96900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0300" y="2375525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i-IN" sz="2400" b="1" dirty="0"/>
              <a:t>जीवन की अवस्था</a:t>
            </a:r>
            <a:r>
              <a:rPr lang="en-IN" sz="2400" b="1" dirty="0"/>
              <a:t>: </a:t>
            </a:r>
            <a:r>
              <a:rPr lang="hi-IN" sz="2400" b="1" dirty="0"/>
              <a:t>कोषस्थ कीट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अन्दर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बुनकर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सिल्कन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ककून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बालो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शेड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8" descr="http://agritech.tnau.ac.in/crop_protection/crop_prot_crop_insect_oil_sunflower_clip_image008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176" y="2273925"/>
            <a:ext cx="1571636" cy="1928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1834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8999" y="1677023"/>
            <a:ext cx="485140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300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अंडे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झुन्ड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बालो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ढके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अंडे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3-5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हेच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15-30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7-15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आयु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7-10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सायकल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32-60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वंषो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ढक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बिहार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हेयरी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कैटरपीलर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अनुकूल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18-30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t2.gstatic.com/images?q=tbn:ANd9GcTaa-yv0TkMHF-a4nwbdYxbpB6rHZrEPUo9aZ3Yf98qs_blzMgx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528" y="2280940"/>
            <a:ext cx="2608950" cy="2105977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63339" y="564634"/>
            <a:ext cx="1840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err="1"/>
              <a:t>जीवन</a:t>
            </a:r>
            <a:r>
              <a:rPr lang="en-IN" sz="2800" b="1" dirty="0"/>
              <a:t> चक्र </a:t>
            </a:r>
          </a:p>
        </p:txBody>
      </p:sp>
    </p:spTree>
    <p:extLst>
      <p:ext uri="{BB962C8B-B14F-4D97-AF65-F5344CB8AC3E}">
        <p14:creationId xmlns:p14="http://schemas.microsoft.com/office/powerpoint/2010/main" val="40906494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प्रबंधन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कल्चरल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मानसून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2-3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चाहिये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जिससे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सूर्य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रोशनी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परभक्षी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चिडियाओ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सामने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प्रदर्शित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सहनशील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बीज-दर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मानसून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बुवाई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न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बिक में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प्रयाप्त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जगह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अलग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इन्टरक्रोप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शीघ्र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पकने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पीजन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मक्का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ज्वार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4-2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क्षेणी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अभ्भ्यास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69731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6377" y="1537323"/>
            <a:ext cx="724211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यांत्रिकी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इकठ्ठा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जंगली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छिपे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पोषक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मासेस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नाश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व्यवस्था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–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कम्पोस्ट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गड्डे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गाड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देवे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निरीक्षण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बिहार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हेयरी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टरपीलर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निरीक्षण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800" b="1" dirty="0" err="1">
                <a:latin typeface="Calibri" pitchFamily="34" charset="0"/>
                <a:cs typeface="Mangal" panose="02040503050203030202" pitchFamily="18" charset="0"/>
              </a:rPr>
              <a:t>लाइट</a:t>
            </a:r>
            <a:r>
              <a:rPr lang="en-US" sz="28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800" b="1" dirty="0" err="1">
                <a:latin typeface="Calibri" pitchFamily="34" charset="0"/>
                <a:cs typeface="Mangal" panose="02040503050203030202" pitchFamily="18" charset="0"/>
              </a:rPr>
              <a:t>ट्रैप</a:t>
            </a:r>
            <a:r>
              <a:rPr lang="en-US" sz="28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8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लाईट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ट्रैप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स्थापित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(200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ठलू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वेपर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लेम्प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हेयरी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कैटरपीलर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फोटोट्रोपीक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7150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रासायनिक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यदि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इ.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(20-25%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झडे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नुकसान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रासायनिक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कीटनाशको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शिफारिश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कोन्टेकट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इम्सेक्टीसाइड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3135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2"/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ग्राम पोड बोरर </a:t>
            </a:r>
            <a:endParaRPr lang="en-IN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hi-IN" sz="2800" b="1" dirty="0"/>
              <a:t>वैज्ञानिक नाम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- 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हेलिकोवेरपा अर्मिजेरा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(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Helicoverpa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armigera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)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22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67459" y="1197735"/>
            <a:ext cx="370911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b="1" dirty="0" err="1">
                <a:latin typeface="Mangal" panose="02040503050203030202" pitchFamily="18" charset="0"/>
                <a:cs typeface="Mangal" panose="02040503050203030202" pitchFamily="18" charset="0"/>
              </a:rPr>
              <a:t>सिम्पटम्पस</a:t>
            </a:r>
            <a:r>
              <a:rPr lang="en-US" sz="16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1600" b="1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16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16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बोरोन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b="1" dirty="0" err="1">
                <a:latin typeface="Mangal" panose="02040503050203030202" pitchFamily="18" charset="0"/>
                <a:cs typeface="Mangal" panose="02040503050203030202" pitchFamily="18" charset="0"/>
              </a:rPr>
              <a:t>वी</a:t>
            </a:r>
            <a:r>
              <a:rPr lang="en-US" sz="1600" b="1" dirty="0">
                <a:latin typeface="Mangal" panose="02040503050203030202" pitchFamily="18" charset="0"/>
                <a:cs typeface="Mangal" panose="02040503050203030202" pitchFamily="18" charset="0"/>
              </a:rPr>
              <a:t> 1 </a:t>
            </a:r>
            <a:r>
              <a:rPr lang="hi-IN" sz="1600" b="1" dirty="0">
                <a:latin typeface="Mangal" panose="02040503050203030202" pitchFamily="18" charset="0"/>
                <a:cs typeface="Mangal" panose="02040503050203030202" pitchFamily="18" charset="0"/>
              </a:rPr>
              <a:t>छटे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शुरू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थोडी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देर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परिपक्वता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चलती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बोरोन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बडा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सूचक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वृद्धि नोक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समाप्त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होना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बोरोन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वृद्धि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पुरानी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वृद्धि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पेटीओल्स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सख्त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इन्टरनो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लम्बाई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“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रोजेटेड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”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झाड़ीदार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http://www.extension.org/mediawiki/files/d/dd/B_Deficiency_Soybe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996" y="1489712"/>
            <a:ext cx="4794959" cy="3000395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94434" y="514013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4. 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बोरोन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बी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11773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5500" y="1417697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कुतर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बडी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कलिया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अंगो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पोड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अपना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घुसाकर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अपना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हिस्सा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रखती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हैचिंग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पदार्थ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कलियो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बडी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पोडस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फूलो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कलियो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पोडस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411" b="18499"/>
          <a:stretch/>
        </p:blipFill>
        <p:spPr>
          <a:xfrm>
            <a:off x="308373" y="2174074"/>
            <a:ext cx="2617157" cy="20882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5043" y="640834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नुकसान का स्वभाव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315865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0788" y="2101312"/>
            <a:ext cx="540061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800" b="1" dirty="0"/>
              <a:t>जीवन की अवस्था</a:t>
            </a:r>
            <a:r>
              <a:rPr lang="en-IN" sz="2800" b="1" dirty="0"/>
              <a:t>-</a:t>
            </a:r>
            <a:r>
              <a:rPr lang="hi-IN" sz="2800" b="1" dirty="0"/>
              <a:t>वयस्क/प्रौढ़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पीलापन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मजबूत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मोथ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आगे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मध्य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पिछले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विंग्स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धुंधली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चौडी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मारजीन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agritech.tnau.ac.in/crop_protection/crop_prot_crop_insect_pulsh_soyabean_clip_image0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48" y="2337423"/>
            <a:ext cx="2643206" cy="193371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78742" y="602734"/>
            <a:ext cx="3231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 err="1"/>
              <a:t>किट</a:t>
            </a:r>
            <a:r>
              <a:rPr lang="en-IN" sz="3600" b="1" dirty="0"/>
              <a:t> </a:t>
            </a:r>
            <a:r>
              <a:rPr lang="en-IN" sz="3600" b="1" dirty="0" err="1"/>
              <a:t>की</a:t>
            </a:r>
            <a:r>
              <a:rPr lang="en-IN" sz="3600" b="1" dirty="0"/>
              <a:t> </a:t>
            </a:r>
            <a:r>
              <a:rPr lang="en-IN" sz="3600" b="1" dirty="0" err="1"/>
              <a:t>पहचान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534330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7900" y="187588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dirty="0"/>
              <a:t>जीवन की अवस्था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- </a:t>
            </a: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अंडे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अंडे</a:t>
            </a: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गोलाकार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क्रीमी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व्हाइट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हुआ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http://t2.gstatic.com/images?q=tbn:ANd9GcRSwPrb2EGSJBok2M2GAzJrZP2y3QGsu7_ZxViqdFiC6p12bB0tXw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784" y="1786980"/>
            <a:ext cx="2514910" cy="1643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86967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73500" y="2288350"/>
            <a:ext cx="4572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जीवन की अवस्था</a:t>
            </a:r>
            <a:r>
              <a:rPr lang="en-IN" sz="2400" b="1" dirty="0"/>
              <a:t>-</a:t>
            </a:r>
            <a:r>
              <a:rPr lang="hi-IN" sz="2400" b="1" dirty="0"/>
              <a:t>कीटडिंभ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परिवर्तन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शरीर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स्लेटी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लाइने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बाजू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लाइने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बैन्डस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http://agritech.tnau.ac.in/crop_protection/crop_prot_crop_insect_pulsh_soyabean_clip_image0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784" y="2133600"/>
            <a:ext cx="2643206" cy="2186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82510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3977" y="2591423"/>
            <a:ext cx="524662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800" b="1" dirty="0"/>
              <a:t>जीवन की अवस्था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-  </a:t>
            </a:r>
            <a:r>
              <a:rPr lang="hi-IN" sz="2800" b="1" dirty="0"/>
              <a:t>कोषस्थ कीट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पोड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कचरे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http://agritech.tnau.ac.in/crop_protection/crop_prot_crop_insect_pulsh_soyabean_clip_image008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768" y="2237622"/>
            <a:ext cx="2734174" cy="2000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2902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8300" y="2060883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500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मूर्तिआकार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फुल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कलियो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मुलायम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अंगो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फूलो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सहपत्र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मुलायम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पोडस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अकेले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बैठते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3-5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लाखल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15-20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समाप्त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8-10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समाप्त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http://t3.gstatic.com/images?q=tbn:ANd9GcT0NcJMAXNJuCPUKj9B9pnS7NR5kQHSDLyMgHQbvEdsG9m19iFu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699" y="1429916"/>
            <a:ext cx="3816424" cy="381642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9167" y="602734"/>
            <a:ext cx="2367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b="1" dirty="0"/>
              <a:t>जीवन की अवस्था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-  </a:t>
            </a: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चक्र</a:t>
            </a:r>
            <a:endParaRPr lang="en-IN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5514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2077" y="2083423"/>
            <a:ext cx="72421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गर्मियोंमें गहरी जुताई करें। </a:t>
            </a:r>
            <a:endParaRPr lang="en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समय पर बुवाई करें।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35100" y="654735"/>
            <a:ext cx="1231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 </a:t>
            </a:r>
            <a:r>
              <a:rPr lang="en-IN" b="1" dirty="0" err="1"/>
              <a:t>प्रबंधन</a:t>
            </a:r>
            <a:r>
              <a:rPr lang="en-IN" b="1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5100" y="1184413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कल्चरल</a:t>
            </a:r>
            <a:r>
              <a:rPr lang="en-IN" b="1" dirty="0"/>
              <a:t> </a:t>
            </a:r>
            <a:r>
              <a:rPr lang="en-IN" b="1" dirty="0" err="1"/>
              <a:t>विधि</a:t>
            </a:r>
            <a:r>
              <a:rPr lang="en-IN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754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यांत्रिकी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फैरामोन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मीटर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दूर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स्थापित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चिडियो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50/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चिडिया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अडडा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स्थापित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शाखाओ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शीर्ष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किलिप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ट्रैप्स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(1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ट्रैप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 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एकउ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मोथ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मारने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स्थापित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क्षति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/>
              <a:t>भागों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हटाकर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नष्ट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33325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00" y="2351782"/>
            <a:ext cx="59055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रासायनिक विधि 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रसायनिक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किटनाशको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ब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ई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मिथाइल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पैराथियोन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2%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डी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ए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300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@ 25000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बुरके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123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3"/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ब्लेक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वर्म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साइन्टिफिक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नेम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–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एग्रोटिस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इपसीलोन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8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7735" y="2074783"/>
            <a:ext cx="740993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मैनेज</a:t>
            </a:r>
            <a:r>
              <a:rPr lang="hi-IN" sz="2400" b="1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न्ट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– B 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प्रबन्धन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सप्ताह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1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हेक्टेयर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वास्तविक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बोरोन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मिश्रत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पौटेशियम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उर्वरक छिडकने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सलाह दी गयी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बोरोन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फोलिएज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पुष्प कुंज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@ 05.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ब्रोडकास्ट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2.5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होनी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चाहिये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7990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3713" y="736124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नुकसान का स्वभाव</a:t>
            </a:r>
            <a:endParaRPr lang="en-IN" b="1" dirty="0"/>
          </a:p>
        </p:txBody>
      </p:sp>
      <p:pic>
        <p:nvPicPr>
          <p:cNvPr id="4" name="Picture 2" descr="Seedling soybeans cut by black cutworm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00240"/>
            <a:ext cx="2914680" cy="21431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708400" y="2031980"/>
            <a:ext cx="457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err="1"/>
              <a:t>नुकसान</a:t>
            </a:r>
            <a:r>
              <a:rPr lang="en-IN" dirty="0"/>
              <a:t> </a:t>
            </a:r>
            <a:r>
              <a:rPr lang="en-IN" dirty="0" err="1"/>
              <a:t>सामान्य</a:t>
            </a:r>
            <a:r>
              <a:rPr lang="en-IN" dirty="0"/>
              <a:t> </a:t>
            </a:r>
            <a:r>
              <a:rPr lang="en-IN" dirty="0" err="1"/>
              <a:t>तौर</a:t>
            </a:r>
            <a:r>
              <a:rPr lang="en-IN" dirty="0"/>
              <a:t> </a:t>
            </a:r>
            <a:r>
              <a:rPr lang="en-IN" dirty="0" err="1"/>
              <a:t>पर</a:t>
            </a:r>
            <a:r>
              <a:rPr lang="en-IN" dirty="0"/>
              <a:t> </a:t>
            </a:r>
            <a:r>
              <a:rPr lang="hi-IN" dirty="0"/>
              <a:t>पचिनेस जैसा दीखता है </a:t>
            </a:r>
            <a:r>
              <a:rPr lang="en-IN" dirty="0" err="1"/>
              <a:t>या</a:t>
            </a:r>
            <a:r>
              <a:rPr lang="en-IN" dirty="0"/>
              <a:t> </a:t>
            </a:r>
            <a:r>
              <a:rPr lang="en-IN" dirty="0" err="1"/>
              <a:t>बहुत</a:t>
            </a:r>
            <a:r>
              <a:rPr lang="en-IN" dirty="0"/>
              <a:t> </a:t>
            </a:r>
            <a:r>
              <a:rPr lang="en-IN" dirty="0" err="1"/>
              <a:t>ही</a:t>
            </a:r>
            <a:r>
              <a:rPr lang="en-IN" dirty="0"/>
              <a:t> </a:t>
            </a:r>
            <a:r>
              <a:rPr lang="en-IN" dirty="0" err="1"/>
              <a:t>कम</a:t>
            </a:r>
            <a:r>
              <a:rPr lang="en-IN" dirty="0"/>
              <a:t> </a:t>
            </a:r>
            <a:r>
              <a:rPr lang="en-IN" dirty="0" err="1"/>
              <a:t>समय</a:t>
            </a:r>
            <a:r>
              <a:rPr lang="en-IN" dirty="0"/>
              <a:t> </a:t>
            </a:r>
            <a:r>
              <a:rPr lang="en-IN" dirty="0" err="1"/>
              <a:t>में</a:t>
            </a:r>
            <a:r>
              <a:rPr lang="en-IN" dirty="0"/>
              <a:t> </a:t>
            </a:r>
            <a:r>
              <a:rPr lang="en-IN" dirty="0" err="1"/>
              <a:t>अलग-अलग</a:t>
            </a:r>
            <a:r>
              <a:rPr lang="en-IN" dirty="0"/>
              <a:t> </a:t>
            </a:r>
            <a:r>
              <a:rPr lang="hi-IN" dirty="0"/>
              <a:t>जगहों में खाली</a:t>
            </a:r>
            <a:r>
              <a:rPr lang="en-IN" dirty="0"/>
              <a:t> </a:t>
            </a:r>
            <a:r>
              <a:rPr lang="en-IN" dirty="0" err="1"/>
              <a:t>रूप</a:t>
            </a:r>
            <a:r>
              <a:rPr lang="en-IN" dirty="0"/>
              <a:t> </a:t>
            </a:r>
            <a:r>
              <a:rPr lang="en-IN" dirty="0" err="1"/>
              <a:t>में</a:t>
            </a:r>
            <a:r>
              <a:rPr lang="en-IN" dirty="0"/>
              <a:t> </a:t>
            </a:r>
            <a:r>
              <a:rPr lang="en-IN" dirty="0" err="1"/>
              <a:t>दिखता</a:t>
            </a:r>
            <a:r>
              <a:rPr lang="en-IN" dirty="0"/>
              <a:t> </a:t>
            </a:r>
            <a:r>
              <a:rPr lang="en-IN" dirty="0" err="1"/>
              <a:t>है</a:t>
            </a:r>
            <a:r>
              <a:rPr lang="en-IN" dirty="0"/>
              <a:t>।</a:t>
            </a:r>
          </a:p>
          <a:p>
            <a:pPr algn="just"/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err="1"/>
              <a:t>वे</a:t>
            </a:r>
            <a:r>
              <a:rPr lang="en-IN" dirty="0"/>
              <a:t> </a:t>
            </a:r>
            <a:r>
              <a:rPr lang="en-IN" dirty="0" err="1"/>
              <a:t>आम</a:t>
            </a:r>
            <a:r>
              <a:rPr lang="en-IN" dirty="0"/>
              <a:t> </a:t>
            </a:r>
            <a:r>
              <a:rPr lang="en-IN" dirty="0" err="1"/>
              <a:t>तौर</a:t>
            </a:r>
            <a:r>
              <a:rPr lang="en-IN" dirty="0"/>
              <a:t> </a:t>
            </a:r>
            <a:r>
              <a:rPr lang="hi-IN" dirty="0"/>
              <a:t>पर </a:t>
            </a:r>
            <a:r>
              <a:rPr lang="en-IN" dirty="0" err="1"/>
              <a:t>जमीनी</a:t>
            </a:r>
            <a:r>
              <a:rPr lang="en-IN" dirty="0"/>
              <a:t> </a:t>
            </a:r>
            <a:r>
              <a:rPr lang="en-IN" dirty="0" err="1"/>
              <a:t>स्तर</a:t>
            </a:r>
            <a:r>
              <a:rPr lang="en-IN" dirty="0"/>
              <a:t> </a:t>
            </a:r>
            <a:r>
              <a:rPr lang="en-IN" dirty="0" err="1"/>
              <a:t>के</a:t>
            </a:r>
            <a:r>
              <a:rPr lang="en-IN" dirty="0"/>
              <a:t> </a:t>
            </a:r>
            <a:r>
              <a:rPr lang="en-IN" dirty="0" err="1"/>
              <a:t>पास</a:t>
            </a:r>
            <a:r>
              <a:rPr lang="en-IN" dirty="0"/>
              <a:t> </a:t>
            </a:r>
            <a:r>
              <a:rPr lang="hi-IN" dirty="0"/>
              <a:t>उगे</a:t>
            </a:r>
            <a:r>
              <a:rPr lang="en-IN" dirty="0"/>
              <a:t> </a:t>
            </a:r>
            <a:r>
              <a:rPr lang="en-IN" dirty="0" err="1"/>
              <a:t>तने</a:t>
            </a:r>
            <a:r>
              <a:rPr lang="en-IN" dirty="0"/>
              <a:t> </a:t>
            </a:r>
            <a:r>
              <a:rPr lang="en-IN" dirty="0" err="1"/>
              <a:t>को</a:t>
            </a:r>
            <a:r>
              <a:rPr lang="en-IN" dirty="0"/>
              <a:t> </a:t>
            </a:r>
            <a:r>
              <a:rPr lang="en-IN" dirty="0" err="1"/>
              <a:t>काटता</a:t>
            </a:r>
            <a:r>
              <a:rPr lang="en-IN" dirty="0"/>
              <a:t> </a:t>
            </a:r>
            <a:r>
              <a:rPr lang="en-IN" dirty="0" err="1"/>
              <a:t>हैं</a:t>
            </a:r>
            <a:r>
              <a:rPr lang="en-IN" dirty="0"/>
              <a:t>,  </a:t>
            </a:r>
            <a:r>
              <a:rPr lang="en-IN" dirty="0" err="1"/>
              <a:t>इसके</a:t>
            </a:r>
            <a:r>
              <a:rPr lang="en-IN" dirty="0"/>
              <a:t> </a:t>
            </a:r>
            <a:r>
              <a:rPr lang="en-IN" dirty="0" err="1"/>
              <a:t>साथ</a:t>
            </a:r>
            <a:r>
              <a:rPr lang="en-IN" dirty="0"/>
              <a:t> </a:t>
            </a:r>
            <a:r>
              <a:rPr lang="en-IN" dirty="0" err="1"/>
              <a:t>साथ</a:t>
            </a:r>
            <a:r>
              <a:rPr lang="en-IN" dirty="0"/>
              <a:t> </a:t>
            </a:r>
            <a:r>
              <a:rPr lang="en-IN" dirty="0" err="1"/>
              <a:t>वे</a:t>
            </a:r>
            <a:r>
              <a:rPr lang="en-IN" dirty="0"/>
              <a:t> </a:t>
            </a:r>
            <a:r>
              <a:rPr lang="en-IN" dirty="0" err="1"/>
              <a:t>पुराने</a:t>
            </a:r>
            <a:r>
              <a:rPr lang="en-IN" dirty="0"/>
              <a:t> </a:t>
            </a:r>
            <a:r>
              <a:rPr lang="en-IN" dirty="0" err="1"/>
              <a:t>पौधों</a:t>
            </a:r>
            <a:r>
              <a:rPr lang="hi-IN" dirty="0"/>
              <a:t> </a:t>
            </a:r>
            <a:r>
              <a:rPr lang="en-IN" dirty="0" err="1"/>
              <a:t>के</a:t>
            </a:r>
            <a:r>
              <a:rPr lang="en-IN" dirty="0"/>
              <a:t> </a:t>
            </a:r>
            <a:r>
              <a:rPr lang="en-IN" dirty="0" err="1"/>
              <a:t>पत्तों</a:t>
            </a:r>
            <a:r>
              <a:rPr lang="en-IN" dirty="0"/>
              <a:t> </a:t>
            </a:r>
            <a:r>
              <a:rPr lang="hi-IN" dirty="0"/>
              <a:t>को</a:t>
            </a:r>
            <a:r>
              <a:rPr lang="en-IN" dirty="0"/>
              <a:t> </a:t>
            </a:r>
            <a:r>
              <a:rPr lang="en-IN" dirty="0" err="1"/>
              <a:t>भी</a:t>
            </a:r>
            <a:r>
              <a:rPr lang="en-IN" dirty="0"/>
              <a:t> </a:t>
            </a:r>
            <a:r>
              <a:rPr lang="en-IN" dirty="0" err="1"/>
              <a:t>खाते</a:t>
            </a:r>
            <a:r>
              <a:rPr lang="en-IN" dirty="0"/>
              <a:t> </a:t>
            </a:r>
            <a:r>
              <a:rPr lang="en-IN" dirty="0" err="1"/>
              <a:t>हैं</a:t>
            </a:r>
            <a:r>
              <a:rPr lang="en-IN" dirty="0"/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20295218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14715" y="1945054"/>
            <a:ext cx="420370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प्रोढ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दूरी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40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आगे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मुख्यतः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तिहाई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दूरवर्ती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अनियमित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बेन्ड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चिनहित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मिलाने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चिन्ह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डेश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दाग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पीछे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स्केल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चिनहित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4" descr="Adult black cutworm"/>
          <p:cNvPicPr>
            <a:picLocks noChangeAspect="1" noChangeArrowheads="1"/>
          </p:cNvPicPr>
          <p:nvPr/>
        </p:nvPicPr>
        <p:blipFill>
          <a:blip r:embed="rId2"/>
          <a:srcRect t="6250" b="6250"/>
          <a:stretch>
            <a:fillRect/>
          </a:stretch>
        </p:blipFill>
        <p:spPr bwMode="auto">
          <a:xfrm>
            <a:off x="184120" y="2635286"/>
            <a:ext cx="3538724" cy="20002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759887" y="243214"/>
            <a:ext cx="2507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2800" b="1" dirty="0"/>
              <a:t>कीट की पहचान</a:t>
            </a:r>
            <a:endParaRPr lang="en-IN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483098" y="1466334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व्यस्क्</a:t>
            </a:r>
            <a:r>
              <a:rPr lang="en-IN" b="1" dirty="0"/>
              <a:t>/</a:t>
            </a:r>
            <a:r>
              <a:rPr lang="en-IN" b="1" dirty="0" err="1"/>
              <a:t>प्रौढ़</a:t>
            </a:r>
            <a:r>
              <a:rPr lang="en-IN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41570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30600" y="1818382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शुरू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उम्र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नाप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0.43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0.50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0.51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0.58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चौडा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गोलाकार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चपटे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6" descr="http://t2.gstatic.com/images?q=tbn:ANd9GcQrq8FT7ppefQabJyCpKilE4U6WZ0jjaIEuE45r1jdASzEt6ELu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352" y="2445916"/>
            <a:ext cx="2786081" cy="1857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57207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22699" y="1168400"/>
            <a:ext cx="44196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800" b="1" dirty="0"/>
              <a:t>कीटडिंभ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9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जिस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6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7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कॉमन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केप्सूयल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चौडाई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0.26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0.35, 0.45-0.53, 0.61-0.72, 0.90-1.60, 2.1-2.8, 3.2-3.5, 3.6-4.3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3.7-4.1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8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क्रमशः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डीम्भक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शरीर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3.5, 5.3-6.2, 7, 10, 20-30, 30-45, 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क्रमशः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आठ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Lateral view of the larva of a black cutwor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10" y="2651118"/>
            <a:ext cx="2966694" cy="178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48142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3300" y="1296482"/>
            <a:ext cx="4572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कोषस्थ कीट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प्यूपेशन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जमीन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नीचे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3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12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17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22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6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चौडा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8" descr="http://t2.gstatic.com/images?q=tbn:ANd9GcQCzHq34we81ou8s4634tacws8libGhxOdEnIAl2PHIBa_VP9E1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868" y="1620416"/>
            <a:ext cx="2643206" cy="21754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73002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56" y="304800"/>
            <a:ext cx="4369395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प्रोढ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प्रीओविपोजिशन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7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10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मौथ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पतंगें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निचे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उपज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रही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चौडी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आवीपो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जिरान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पसन्द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किये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मृत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पदार्थो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इकठ्ठे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ओविपोजिशन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सही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जगह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35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40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पसलिया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रखते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शीर्ष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अपेक्स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विकिरण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रीब्स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साधारणतः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झुण्ड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इकठ्ठे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1200-1900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3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6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लाखल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साधारणतः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20-40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कि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1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6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महत्वपूर्ण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सूमित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हुआ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6.0, 4.6, 4.3, 5.6, 4.0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क्रमशः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22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.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लाखल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अतिकतम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प्रभावित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जिसका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27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इतकी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आवश्यक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पाँच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अच्छी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फलती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120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7505" y="2060848"/>
            <a:ext cx="4464495" cy="3528392"/>
            <a:chOff x="179512" y="980728"/>
            <a:chExt cx="8116237" cy="5827690"/>
          </a:xfrm>
        </p:grpSpPr>
        <p:grpSp>
          <p:nvGrpSpPr>
            <p:cNvPr id="4" name="Group 3"/>
            <p:cNvGrpSpPr/>
            <p:nvPr/>
          </p:nvGrpSpPr>
          <p:grpSpPr>
            <a:xfrm>
              <a:off x="179512" y="980728"/>
              <a:ext cx="8116237" cy="5827690"/>
              <a:chOff x="179512" y="980728"/>
              <a:chExt cx="8116237" cy="58276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59832" y="980728"/>
                <a:ext cx="2665828" cy="151216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8144" y="2852936"/>
                <a:ext cx="2427605" cy="1614863"/>
              </a:xfrm>
              <a:prstGeom prst="rect">
                <a:avLst/>
              </a:prstGeom>
            </p:spPr>
          </p:pic>
          <p:pic>
            <p:nvPicPr>
              <p:cNvPr id="11" name="Picture 2" descr="Lateral view of the larva of a black cutwor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979349" y="4797152"/>
                <a:ext cx="2727465" cy="1641934"/>
              </a:xfrm>
              <a:prstGeom prst="rect">
                <a:avLst/>
              </a:prstGeom>
              <a:noFill/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512" y="2633070"/>
                <a:ext cx="2645893" cy="217646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3958694" y="2483604"/>
                <a:ext cx="707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Adult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823542" y="4423694"/>
                <a:ext cx="516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Egg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848298" y="6439086"/>
                <a:ext cx="6994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Larva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71600" y="4809531"/>
                <a:ext cx="6687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Pupa</a:t>
                </a:r>
                <a:endParaRPr lang="en-US" dirty="0"/>
              </a:p>
            </p:txBody>
          </p:sp>
        </p:grpSp>
        <p:sp>
          <p:nvSpPr>
            <p:cNvPr id="5" name="Left-Up Arrow 4"/>
            <p:cNvSpPr/>
            <p:nvPr/>
          </p:nvSpPr>
          <p:spPr>
            <a:xfrm rot="16792303">
              <a:off x="5941955" y="1747544"/>
              <a:ext cx="850392" cy="850392"/>
            </a:xfrm>
            <a:prstGeom prst="leftUp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-Up Arrow 5"/>
            <p:cNvSpPr/>
            <p:nvPr/>
          </p:nvSpPr>
          <p:spPr>
            <a:xfrm>
              <a:off x="5973150" y="4656197"/>
              <a:ext cx="850392" cy="850392"/>
            </a:xfrm>
            <a:prstGeom prst="leftUp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-Up Arrow 6"/>
            <p:cNvSpPr/>
            <p:nvPr/>
          </p:nvSpPr>
          <p:spPr>
            <a:xfrm rot="10557760">
              <a:off x="2015576" y="1577983"/>
              <a:ext cx="850392" cy="850392"/>
            </a:xfrm>
            <a:prstGeom prst="leftUp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-Up Arrow 7"/>
            <p:cNvSpPr/>
            <p:nvPr/>
          </p:nvSpPr>
          <p:spPr>
            <a:xfrm rot="5155524">
              <a:off x="1935846" y="4872506"/>
              <a:ext cx="850392" cy="850392"/>
            </a:xfrm>
            <a:prstGeom prst="leftUp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42654" y="481064"/>
            <a:ext cx="2313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 err="1"/>
              <a:t>जीवन</a:t>
            </a:r>
            <a:r>
              <a:rPr lang="en-IN" sz="3600" b="1" dirty="0"/>
              <a:t> चक्र </a:t>
            </a:r>
          </a:p>
        </p:txBody>
      </p:sp>
    </p:spTree>
    <p:extLst>
      <p:ext uri="{BB962C8B-B14F-4D97-AF65-F5344CB8AC3E}">
        <p14:creationId xmlns:p14="http://schemas.microsoft.com/office/powerpoint/2010/main" val="4034294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00" y="1798866"/>
            <a:ext cx="661670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इन्सटार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क्षति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पहुंचाती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नीचे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काटकर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रात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खुराक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काफी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ज्यदातर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सूखे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चक्राकार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मृत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मरते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हुए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अधिकतर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तें हैं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परन्तु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काफी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पौधे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तें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हैं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जिसके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ये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गिर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जातें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हैं|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न्यूनतम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के शुरुआत में पतंगोंका खतरा रहता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और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प्रकोप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अवसर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,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छुपा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रखते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यहां तक ​​कि नई फसल के बोने से पहले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इससे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नुकसान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प्रौढ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ब्लेक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कटवर्म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बिल्कुल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नुकसान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171700" y="59003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नुकसान की प्रकृति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540526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 प्रबंधन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</a:p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कल्चरल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तैयारी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खरपतवार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कटवर्म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समस्या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पहुंचायेगा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फैरामोन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प्रोढ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नियत्रण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C:\Users\SALVPR-CONT\Desktop\B72---Trapline-Sticky-traps-cont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3990968"/>
            <a:ext cx="5473629" cy="178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25560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95700" y="1663688"/>
            <a:ext cx="4572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चिडियाये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जिस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हाऊस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स्पेरो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क्रो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कव्वा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कैटरपीलर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परभक्षी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परजीव्याम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पैरासिटोइडस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मुख्य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कोटेसिया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रूफीक्रस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बायोलोजिकल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कंट्रोल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एजेन्ट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जिस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मक्खी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फलाई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भौरा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वास्प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परजीवी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जीवाणु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परभक्षी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बीटल्स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लगातार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कटवर्म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भरोसा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0595" y="1663688"/>
            <a:ext cx="2928958" cy="4118403"/>
            <a:chOff x="991795" y="1714488"/>
            <a:chExt cx="2928958" cy="4118403"/>
          </a:xfrm>
        </p:grpSpPr>
        <p:pic>
          <p:nvPicPr>
            <p:cNvPr id="4" name="Picture 3" descr="C:\Users\SALVPR-CONT\Desktop\SGW11_JUN9_Male_House_Sparrow_(2).jpg"/>
            <p:cNvPicPr>
              <a:picLocks noChangeAspect="1" noChangeArrowheads="1"/>
            </p:cNvPicPr>
            <p:nvPr/>
          </p:nvPicPr>
          <p:blipFill>
            <a:blip r:embed="rId2"/>
            <a:srcRect l="22065" t="10831" b="9381"/>
            <a:stretch>
              <a:fillRect/>
            </a:stretch>
          </p:blipFill>
          <p:spPr bwMode="auto">
            <a:xfrm>
              <a:off x="991795" y="1714488"/>
              <a:ext cx="2928958" cy="1749747"/>
            </a:xfrm>
            <a:prstGeom prst="rect">
              <a:avLst/>
            </a:prstGeom>
            <a:noFill/>
          </p:spPr>
        </p:pic>
        <p:pic>
          <p:nvPicPr>
            <p:cNvPr id="5" name="Picture 2" descr="C:\Users\SALVPR-CONT\Desktop\nov_-_wasp.jpg"/>
            <p:cNvPicPr>
              <a:picLocks noChangeAspect="1" noChangeArrowheads="1"/>
            </p:cNvPicPr>
            <p:nvPr/>
          </p:nvPicPr>
          <p:blipFill>
            <a:blip r:embed="rId3" cstate="print"/>
            <a:srcRect l="23015" r="4397"/>
            <a:stretch>
              <a:fillRect/>
            </a:stretch>
          </p:blipFill>
          <p:spPr bwMode="auto">
            <a:xfrm>
              <a:off x="1023502" y="3585086"/>
              <a:ext cx="2286016" cy="2247805"/>
            </a:xfrm>
            <a:prstGeom prst="rect">
              <a:avLst/>
            </a:prstGeom>
            <a:noFill/>
          </p:spPr>
        </p:pic>
      </p:grpSp>
      <p:sp>
        <p:nvSpPr>
          <p:cNvPr id="6" name="Rectangle 5"/>
          <p:cNvSpPr/>
          <p:nvPr/>
        </p:nvSpPr>
        <p:spPr>
          <a:xfrm>
            <a:off x="814750" y="640834"/>
            <a:ext cx="137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जैविक</a:t>
            </a:r>
            <a:r>
              <a:rPr lang="en-IN" b="1" dirty="0"/>
              <a:t> </a:t>
            </a:r>
            <a:r>
              <a:rPr lang="en-IN" b="1" dirty="0" err="1"/>
              <a:t>विधि</a:t>
            </a:r>
            <a:r>
              <a:rPr lang="en-IN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04870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4.	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टूबेको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कैटरपीलर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साइन्टीफीक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नेम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-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स्पोडेटरा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लिटयूरा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Spodoptera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litura</a:t>
            </a:r>
            <a:r>
              <a:rPr lang="en-IN" sz="2800" i="1" dirty="0"/>
              <a:t>)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31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8665" y="659059"/>
            <a:ext cx="4572000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सिम्पटम्पस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ऊपरी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शिराओं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फीकी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से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तक दिखती 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hi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मध्यम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कठोर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इन्टरवीनल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क्लोरोसिस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पूरे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highlight>
                <a:srgbClr val="FFFF00"/>
              </a:highlight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हरी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नाडिया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टिश्यू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बीच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नाडि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highlight>
                  <a:srgbClr val="FFFF00"/>
                </a:highlight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तरुण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प्रभावित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मैगनीज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गंढी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मिट्टी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जिसका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5.8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ऊपर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बे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झील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मिट्टी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धूली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मिट्टी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जिसका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स्तर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6.5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ऊपर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हो, ज्यादा हो सकती 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4" descr="https://www.pioneer.com/CMRoot/pioneer/us/images/agronomy/library_soybeans/nutrients/soybean_fertility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862728"/>
            <a:ext cx="3940918" cy="278071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46602" y="659059"/>
            <a:ext cx="16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5. 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मैगनीज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Mn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22396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2828" y="173709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नुकसान की प्रकृति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क्लोरोफिल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रवाई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हुई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मुलायम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फलिया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चूसली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च्यूड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फलिया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पोडस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दाने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Tobacco Caterpillar damaging leav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724" y="1737094"/>
            <a:ext cx="2643206" cy="28194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8257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5534" y="2127605"/>
            <a:ext cx="59263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IN" sz="2800" b="1" dirty="0" err="1"/>
              <a:t>व्यस्क्</a:t>
            </a:r>
            <a:r>
              <a:rPr lang="en-IN" sz="2800" b="1" dirty="0"/>
              <a:t>/</a:t>
            </a:r>
            <a:r>
              <a:rPr lang="en-IN" sz="2800" b="1" dirty="0" err="1"/>
              <a:t>प्रौढ़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प्रोढ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नीचे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ओर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रेखाएं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दोनो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फोरविंग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चित्तीदार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प्रोढ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रात्रि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स्क्रीय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6" descr="http://bugwoodcloud.org/images/192x128/06600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579" y="2974805"/>
            <a:ext cx="2436022" cy="169545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92333" y="552649"/>
            <a:ext cx="28825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3200" b="1" dirty="0"/>
              <a:t>कीड़े की पहचान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470222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3887" y="2348880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बहुत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मात्रा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मासेस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ऊपरी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सुनहरे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10" descr="http://www.landcareresearch.co.nz/__data/assets/image/0007/2779/Spodlitegg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2348880"/>
            <a:ext cx="2381250" cy="1643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67272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9346" y="2550973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कीटडिंभ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निशानी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शुरू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समूह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चलते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8" y="2404348"/>
            <a:ext cx="3231847" cy="21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61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6614" y="25995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कोषस्थ कीट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सटा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हुआ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3" y="1991022"/>
            <a:ext cx="2104357" cy="28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125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6086" y="1047272"/>
            <a:ext cx="553791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समूह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200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300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4.7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(0.16-0.27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इन्चेज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व्यास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क्रीम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सुनहरे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समूह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ज्यादातर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बोडी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हेयर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स्केल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ढके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जबान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होस्ट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निचे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साधारणतः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3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4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हेच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आते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कैटरपीलर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पारमासी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ट्रान्सल्यूसेन्ट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छाती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चिकनी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चमडी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हरी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लाइनो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प्रतिकृति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इनके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पीछे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पैच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मैटाथोरक्स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कहलाता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शूरू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खाकर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ढाँचा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निकाल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नसे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रह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उम्र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बढती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कैटरपीलर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खा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लेते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बल्कि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फूल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फलो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कैटरपीलर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सेन्टीमीटर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तर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खोद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ककून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प्यूपेट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गुजार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प्यूपेटिंग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भारी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मात्रा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द्रव्य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प्यूपेशन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खाली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ग्लास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रखकर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कोशिश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परिणाम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स्वरूप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सब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डूबके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गए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सप्ताह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महिनो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उस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निर्भर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औरसत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लाइफ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सायकल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25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जायगा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t0.gstatic.com/images?q=tbn:ANd9GcTc_1orBXVrVcGTS-FJjRTUBO7EDCu159uYcVYmklgbWu6YKD9T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 r="33035"/>
          <a:stretch>
            <a:fillRect/>
          </a:stretch>
        </p:blipFill>
        <p:spPr bwMode="auto">
          <a:xfrm>
            <a:off x="107504" y="1988840"/>
            <a:ext cx="3216990" cy="251638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132156" y="462497"/>
            <a:ext cx="32592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3200" b="1" dirty="0"/>
              <a:t>जीवन अवस्था चक्र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4994293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 प्रबंधन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</a:p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कल्चरल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ग्रीष्म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नष्ट 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मानसून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बुवाई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न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सहनशील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एयूएस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47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80-21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बुवाई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बीजदर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(70-100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निर्धारित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अन्तराल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कीट-परीक्षण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जैविक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संभाव्य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लगाकर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स्पाट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प्रभाव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रेन्डम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यादृच्छिक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रेकार्ड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स्पाट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उडने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तीव्रता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निरीक्षण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फैरोमोन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ट्रैप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8979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0673" y="1264721"/>
            <a:ext cx="7242112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यांत्रिकी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फैरामोन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10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ट्रैप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(200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डब्लू-मरकरी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वेपर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लेम्प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स्थापित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प्रौढो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पकडने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शुरू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लगाए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चिडिया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घोसले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10-12 /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स्थापित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–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पार्टस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जरूर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हटाए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उन्है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कम्पोस्ट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टूबेको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कैटरपीलर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निरीक्षण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जानने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परीक्षण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गाय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गोबर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राख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चिकनी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मिट्टी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एसफीक्सेन्टस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प्रभावित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चूसने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6779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रसायनिक विधी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रसायनिक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कीटनाशको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यें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बैसीलस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थ्यूरिंगइनेसिस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कृसटाकी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एच-39, 38,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स्ट्रेन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जेड-52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बायोटेक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इन्टरनेशनल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ऐ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0.75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@ 500-750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इन्डोक्साकार्ब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15.8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ई.सी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@ 333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मीली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मात्रा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0473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5"/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थ्रीप्स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साइन्टिफिक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नेम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-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थ्रीप्स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टबेकी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(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Thrips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tabaci</a:t>
            </a:r>
            <a:r>
              <a:rPr lang="hi-IN" sz="2800" i="1" dirty="0">
                <a:latin typeface="Calibri" pitchFamily="34" charset="0"/>
                <a:cs typeface="Calibri" pitchFamily="34" charset="0"/>
              </a:rPr>
              <a:t>)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768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351782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मैनेज</a:t>
            </a:r>
            <a:r>
              <a:rPr lang="hi-IN" sz="2400" b="1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न्ट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प्रबन्धन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मैगनीज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सुधारने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लिए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मैगनीज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सल्फेट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200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लीटर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घोलकर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,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पर्णीय भाग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@ 8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फिकशेशन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ब्रोडकास्ट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शिफारिश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84132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95481" y="1879214"/>
            <a:ext cx="45848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मुख्य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नुकसान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झेलती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प्रौढ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चूसनेवाला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प्रौढ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चूसते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सफेद-भूरी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बदल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सूख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गिर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धीरे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धीरे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6" descr="http://t3.gstatic.com/images?q=tbn:ANd9GcQyQJkRW0C2vDGxuds9z5pSkgKzxDgakphDXdjv8GfOaamxXNzsYlzPTN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716" y="2272691"/>
            <a:ext cx="3582616" cy="242889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35353" y="977652"/>
            <a:ext cx="2039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नुकसान का</a:t>
            </a:r>
            <a:r>
              <a:rPr lang="en-IN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स्वरुप 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8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5278" y="2292440"/>
            <a:ext cx="5462767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वयस्क/प्रौढ़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शरीर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विंग्स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भोम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पाऊडर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ढके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71210" y="565528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/>
              <a:t>कीट</a:t>
            </a:r>
            <a:r>
              <a:rPr lang="en-IN" sz="2400" b="1" dirty="0"/>
              <a:t> </a:t>
            </a:r>
            <a:r>
              <a:rPr lang="en-IN" sz="2400" b="1" dirty="0" err="1"/>
              <a:t>की</a:t>
            </a:r>
            <a:r>
              <a:rPr lang="en-IN" sz="2400" b="1" dirty="0"/>
              <a:t> </a:t>
            </a:r>
            <a:r>
              <a:rPr lang="en-IN" sz="2400" b="1" dirty="0" err="1"/>
              <a:t>पहचान</a:t>
            </a:r>
            <a:endParaRPr lang="en-IN" sz="2400" b="1" dirty="0"/>
          </a:p>
        </p:txBody>
      </p:sp>
      <p:pic>
        <p:nvPicPr>
          <p:cNvPr id="4" name="Picture 4" descr="soybean thrips adult and nymphs"/>
          <p:cNvPicPr>
            <a:picLocks noChangeAspect="1" noChangeArrowheads="1"/>
          </p:cNvPicPr>
          <p:nvPr/>
        </p:nvPicPr>
        <p:blipFill>
          <a:blip r:embed="rId2"/>
          <a:srcRect r="54717"/>
          <a:stretch>
            <a:fillRect/>
          </a:stretch>
        </p:blipFill>
        <p:spPr bwMode="auto">
          <a:xfrm rot="5400000">
            <a:off x="789180" y="1491020"/>
            <a:ext cx="1714512" cy="3096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73222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12524" y="2319688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सूक्ष्मदर्शी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माइक्रोस्कोपिक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www.daylilies.org/ahs_dictionary/PestPics/thrip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120" y="2413274"/>
            <a:ext cx="2714644" cy="2171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93064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8282" y="2900760"/>
            <a:ext cx="486388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गोल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अंडाकार</a:t>
            </a:r>
            <a:endParaRPr lang="en-US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किनारे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कडे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बाल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ब्रिसटिल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हाते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soybean thrips adult and nymphs"/>
          <p:cNvPicPr>
            <a:picLocks noChangeAspect="1" noChangeArrowheads="1"/>
          </p:cNvPicPr>
          <p:nvPr/>
        </p:nvPicPr>
        <p:blipFill>
          <a:blip r:embed="rId2"/>
          <a:srcRect l="41425" r="11405"/>
          <a:stretch>
            <a:fillRect/>
          </a:stretch>
        </p:blipFill>
        <p:spPr bwMode="auto">
          <a:xfrm rot="5400000">
            <a:off x="834362" y="2067517"/>
            <a:ext cx="1785950" cy="309678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78943" y="1582959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अर्भक</a:t>
            </a:r>
            <a:r>
              <a:rPr lang="en-IN" b="1" dirty="0"/>
              <a:t> </a:t>
            </a:r>
            <a:r>
              <a:rPr lang="en-IN" b="1" dirty="0" err="1"/>
              <a:t>और</a:t>
            </a:r>
            <a:r>
              <a:rPr lang="en-IN" b="1" dirty="0"/>
              <a:t> </a:t>
            </a:r>
            <a:r>
              <a:rPr lang="en-IN" b="1" dirty="0" err="1"/>
              <a:t>कोषस्थ</a:t>
            </a:r>
            <a:r>
              <a:rPr lang="en-IN" b="1" dirty="0"/>
              <a:t> </a:t>
            </a:r>
            <a:r>
              <a:rPr lang="en-IN" b="1" dirty="0" err="1"/>
              <a:t>कीट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03857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2034" y="590657"/>
            <a:ext cx="5370297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विंग्स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बहुत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सप्ताह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80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आरीनुमा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रचना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काटने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जगह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गुदेदार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पूल्फ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बल्ब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ऐपीडरमीस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हैचिंग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4-5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लाखल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अलावा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बाकि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नुकसानदायक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स्टेजेज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लाखल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9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प्रीप्यूपा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कहते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प्रथम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तौर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प्रीप्यूपल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दोनो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मिलाकर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4-7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http://ag.udel.edu/enwc/faculty/dmcaron/Apiology/apimages/image15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74127"/>
            <a:ext cx="3469258" cy="27123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431957" y="40599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जीवन</a:t>
            </a:r>
            <a:r>
              <a:rPr lang="en-IN" b="1" dirty="0"/>
              <a:t> </a:t>
            </a:r>
            <a:r>
              <a:rPr lang="en-IN" b="1" dirty="0" err="1"/>
              <a:t>चक्र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682339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प्रबन्धन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–</a:t>
            </a:r>
          </a:p>
          <a:p>
            <a:pPr algn="just">
              <a:spcBef>
                <a:spcPts val="1200"/>
              </a:spcBef>
            </a:pP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यांत्रिक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परीक्षण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पौध-अंकुरण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आरम्भ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चाहिये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सप्ताह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20-30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थ्रीप्स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गिननी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चाहिये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परीक्षण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उठाले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सूचना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कार्ड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छिडके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सूक्ष्म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धूल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इधर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उधर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घूमते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नजर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थ्रीप्स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बढते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बिन्दू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खोले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माइक्रोस्कोप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टूटे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बिन्दूओ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एल्कोहल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डुबाऐ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थ्रीप्स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हटाने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चिपकनेवाले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थ्रिप्स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परीक्षण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थ्रीप्रस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चिपकने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ट्रैप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आकृषित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थ्रिप्स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गुलाबी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स्टीकी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ट्रेप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आकृषित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गोबर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राख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पाऊडर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चिकनी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मिट्टी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एसफीक्सेन्टस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जहा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चूसने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कीडो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38100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रासायनिक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रसायनिक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कीटनाशको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शिफारिश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कीटनाशको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4547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6"/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व्हाइट फ्लाई</a:t>
            </a:r>
            <a:endParaRPr lang="en-IN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IN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साइन्टिफिक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नेम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-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बेमीसिया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टेबिकी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Bemisia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tabaci</a:t>
            </a:r>
            <a:r>
              <a:rPr lang="en-IN" sz="2800" dirty="0"/>
              <a:t>)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48333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65221" y="2522705"/>
            <a:ext cx="4572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मुख्य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नुकसान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पहुचाने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अवस्थाए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प्रौढ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भयानक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कोमल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चूसनेवाले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आक्रमण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घूम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कर्ल्ड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मोजाइक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630424" y="732954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3600" b="1" dirty="0"/>
              <a:t>नुकसान की प्रकृति</a:t>
            </a:r>
            <a:endParaRPr lang="en-IN" sz="3600" b="1" dirty="0"/>
          </a:p>
        </p:txBody>
      </p:sp>
      <p:pic>
        <p:nvPicPr>
          <p:cNvPr id="4" name="Picture 4" descr="http://entnemdept.ufl.edu/creatures/veg/leaf/silverleaf_whitefly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386" y="2222600"/>
            <a:ext cx="2841034" cy="3143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72283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2598" y="2206484"/>
            <a:ext cx="520519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बेमिसिया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मुलायम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प्रथम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अपने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घन्टो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उनके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दोनो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जोडी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भद्दे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क्योकी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पाऊडरी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वेक्स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जमा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शरीर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डस्टींग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वेक्स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शरीर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0.96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वरटेक्स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0.82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http://t2.gstatic.com/images?q=tbn:ANd9GcToCfl4pTrwSIbT4c12JLtwxeXWFlYbl_1EHl3m8gC-XsjVQbZR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305" y="2236416"/>
            <a:ext cx="2419265" cy="178595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733328" y="591286"/>
            <a:ext cx="2890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err="1"/>
              <a:t>कीट</a:t>
            </a:r>
            <a:r>
              <a:rPr lang="en-IN" sz="3200" b="1" dirty="0"/>
              <a:t> </a:t>
            </a:r>
            <a:r>
              <a:rPr lang="en-IN" sz="3200" b="1" dirty="0" err="1"/>
              <a:t>की</a:t>
            </a:r>
            <a:r>
              <a:rPr lang="en-IN" sz="3200" b="1" dirty="0"/>
              <a:t> </a:t>
            </a:r>
            <a:r>
              <a:rPr lang="en-IN" sz="3200" b="1" dirty="0" err="1"/>
              <a:t>पहचान</a:t>
            </a:r>
            <a:endParaRPr lang="en-IN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232598" y="1521572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व्यस्क्</a:t>
            </a:r>
            <a:r>
              <a:rPr lang="en-IN" b="1" dirty="0"/>
              <a:t>/</a:t>
            </a:r>
            <a:r>
              <a:rPr lang="en-IN" b="1" dirty="0" err="1"/>
              <a:t>प्रौढ़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1267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65938" y="1420687"/>
            <a:ext cx="435306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b="1" dirty="0" err="1">
                <a:latin typeface="Mangal" panose="02040503050203030202" pitchFamily="18" charset="0"/>
                <a:cs typeface="Mangal" panose="02040503050203030202" pitchFamily="18" charset="0"/>
              </a:rPr>
              <a:t>सिम्पटम्पस</a:t>
            </a:r>
            <a:r>
              <a:rPr lang="en-US" sz="16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1600" b="1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16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16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पिलापन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लिए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हरीनाडिया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वेन्स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पुरानी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इन्टरवीनल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चित्तीदार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किनारे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कांसा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व्रान्ज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करोसिस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ग्रसित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जिन्क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किनारे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कांसे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टिप्स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शीर्ष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तुडी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मुडी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किन्कल्ड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बोने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फूलो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स्थापित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औसत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फलिया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पोडस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असाधारण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पकने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धिरी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2910" y="1285860"/>
            <a:ext cx="3182115" cy="4792968"/>
            <a:chOff x="642910" y="1285860"/>
            <a:chExt cx="3571900" cy="5500726"/>
          </a:xfrm>
        </p:grpSpPr>
        <p:pic>
          <p:nvPicPr>
            <p:cNvPr id="4" name="Picture 2" descr="http://cropwatch.unl.edu/image/image_gallery?uuid=c4cf514d-13ae-48dd-a4c0-4d04c511109a&amp;groupId=465922&amp;t=127265302090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2910" y="1285860"/>
              <a:ext cx="3500462" cy="2643206"/>
            </a:xfrm>
            <a:prstGeom prst="rect">
              <a:avLst/>
            </a:prstGeom>
            <a:noFill/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2910" y="4143380"/>
              <a:ext cx="3571900" cy="2643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" name="Rectangle 5"/>
          <p:cNvSpPr/>
          <p:nvPr/>
        </p:nvSpPr>
        <p:spPr>
          <a:xfrm>
            <a:off x="891375" y="66444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6. </a:t>
            </a:r>
            <a:r>
              <a:rPr lang="hi-IN" b="1" dirty="0">
                <a:latin typeface="Mangal" panose="02040503050203030202" pitchFamily="18" charset="0"/>
                <a:cs typeface="Mangal" panose="02040503050203030202" pitchFamily="18" charset="0"/>
              </a:rPr>
              <a:t>ज़िंक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(Zn)</a:t>
            </a:r>
          </a:p>
        </p:txBody>
      </p:sp>
    </p:spTree>
    <p:extLst>
      <p:ext uri="{BB962C8B-B14F-4D97-AF65-F5344CB8AC3E}">
        <p14:creationId xmlns:p14="http://schemas.microsoft.com/office/powerpoint/2010/main" val="906217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6310" y="1997838"/>
            <a:ext cx="4572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व्हाइट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फ्लाई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अन्डाकार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टैपर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चौडा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हिस्से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डन्डी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स्टाक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), 0.024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0.21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0.096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चौडे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मोतिया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पैसे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बितता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sweetpotato whitefly, Bemisia tabaci  (Hemiptera: Aleyrodidae) - 066007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36" y="2733678"/>
            <a:ext cx="2085964" cy="139064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97377" y="1248108"/>
            <a:ext cx="11496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5166717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93739" y="638646"/>
            <a:ext cx="6547229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b="1" dirty="0" err="1">
                <a:latin typeface="Calibri" pitchFamily="34" charset="0"/>
                <a:cs typeface="Mangal" panose="02040503050203030202" pitchFamily="18" charset="0"/>
              </a:rPr>
              <a:t>फ्रस्ट</a:t>
            </a:r>
            <a:r>
              <a:rPr lang="en-US" sz="12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1200" b="1" dirty="0" err="1">
                <a:latin typeface="Calibri" pitchFamily="34" charset="0"/>
                <a:cs typeface="Mangal" panose="02040503050203030202" pitchFamily="18" charset="0"/>
              </a:rPr>
              <a:t>निम्फल</a:t>
            </a:r>
            <a:r>
              <a:rPr lang="en-US" sz="12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1200" b="1" dirty="0" err="1">
                <a:latin typeface="Calibri" pitchFamily="34" charset="0"/>
                <a:cs typeface="Mangal" panose="02040503050203030202" pitchFamily="18" charset="0"/>
              </a:rPr>
              <a:t>इन्सटार</a:t>
            </a:r>
            <a:r>
              <a:rPr lang="en-US" sz="1200" b="1" dirty="0">
                <a:latin typeface="Calibri" pitchFamily="34" charset="0"/>
                <a:cs typeface="Mangal" panose="02040503050203030202" pitchFamily="18" charset="0"/>
              </a:rPr>
              <a:t>   :</a:t>
            </a:r>
            <a:endParaRPr lang="en-IN" sz="12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इन्सटार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सीमित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चल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इसे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क्रालर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कहते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अन्डाकार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नाप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0.27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0.14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चौडा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क्रालर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डोरसल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सरफेस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उत्तल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कान्वेक्स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उदरतलीय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चपटी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क्रालर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3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जोडी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विकसित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4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खंडित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टागें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तीन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खंडीत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सेग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न्टेड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ऐन्टीना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आंखे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दो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माइसेटोम्स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पेट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एबडोमन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अन्दर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चमडी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इनटेग्यू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न्ट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2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1600" b="1" dirty="0" err="1">
                <a:latin typeface="Calibri" pitchFamily="34" charset="0"/>
                <a:cs typeface="Mangal" panose="02040503050203030202" pitchFamily="18" charset="0"/>
              </a:rPr>
              <a:t>सैकन्ड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1600" b="1" dirty="0" err="1">
                <a:latin typeface="Calibri" pitchFamily="34" charset="0"/>
                <a:cs typeface="Mangal" panose="02040503050203030202" pitchFamily="18" charset="0"/>
              </a:rPr>
              <a:t>निम्फल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1600" b="1" dirty="0" err="1">
                <a:latin typeface="Calibri" pitchFamily="34" charset="0"/>
                <a:cs typeface="Mangal" panose="02040503050203030202" pitchFamily="18" charset="0"/>
              </a:rPr>
              <a:t>इन्सटार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   :</a:t>
            </a:r>
            <a:endParaRPr lang="en-IN" sz="16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सेकन्ड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थर्ड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फोर्थ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चल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क्षीणता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एटेराफाइड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टांगे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आंखे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चपटे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अण्डाकार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रेन्ज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0.365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सेकन्ड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0.662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फोर्थ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माइसोटोम्स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1600" b="1" dirty="0" err="1">
                <a:latin typeface="Calibri" pitchFamily="34" charset="0"/>
                <a:cs typeface="Mangal" panose="02040503050203030202" pitchFamily="18" charset="0"/>
              </a:rPr>
              <a:t>थर्ड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1600" b="1" dirty="0" err="1">
                <a:latin typeface="Calibri" pitchFamily="34" charset="0"/>
                <a:cs typeface="Mangal" panose="02040503050203030202" pitchFamily="18" charset="0"/>
              </a:rPr>
              <a:t>निम्फल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1600" b="1" dirty="0" err="1">
                <a:latin typeface="Calibri" pitchFamily="34" charset="0"/>
                <a:cs typeface="Mangal" panose="02040503050203030202" pitchFamily="18" charset="0"/>
              </a:rPr>
              <a:t>इन्सटार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   :</a:t>
            </a:r>
            <a:endParaRPr lang="en-IN" sz="16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लाला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आंख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कभी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कहते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2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फोर्थ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आंख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सांचा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बनता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दोनो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भीन्नता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आंख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चपटी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उत्तल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कान्वेक्स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फोर्थ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माइसोटोम्स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दिखते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2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2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2314228" cy="23142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9949" y="26931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अर्भक</a:t>
            </a:r>
            <a:r>
              <a:rPr lang="en-IN" b="1" dirty="0"/>
              <a:t>(</a:t>
            </a:r>
            <a:r>
              <a:rPr lang="hi-IN" b="1" dirty="0"/>
              <a:t>निम्फ</a:t>
            </a:r>
            <a:r>
              <a:rPr lang="en-IN" b="1" dirty="0"/>
              <a:t>)</a:t>
            </a:r>
            <a:endParaRPr lang="hi-IN" b="1" dirty="0"/>
          </a:p>
        </p:txBody>
      </p:sp>
    </p:spTree>
    <p:extLst>
      <p:ext uri="{BB962C8B-B14F-4D97-AF65-F5344CB8AC3E}">
        <p14:creationId xmlns:p14="http://schemas.microsoft.com/office/powerpoint/2010/main" val="30538322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5447" y="269033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अण्डाकार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उपस्थित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केवल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1.5-2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मिमि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6" y="2486784"/>
            <a:ext cx="2857500" cy="1628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5346" y="1067804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कोषस्थ कीट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696130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42444" y="115909"/>
            <a:ext cx="5782615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शोर्ट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स्टोक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बोरडर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एं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साइज्ड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अंडे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निक्षेपण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पत्ती</a:t>
            </a:r>
            <a:r>
              <a:rPr lang="en-IN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घुसे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है।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स्टाक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मिलती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हैं।</a:t>
            </a:r>
            <a:endParaRPr lang="en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प्रथम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इ्न्सटार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बन्द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निचला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हिस्सा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गहरा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है।</a:t>
            </a:r>
            <a:endParaRPr lang="en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25</a:t>
            </a:r>
            <a:r>
              <a:rPr lang="en-US" sz="1600" baseline="30000" dirty="0">
                <a:latin typeface="Mangal" panose="02040503050203030202" pitchFamily="18" charset="0"/>
                <a:cs typeface="Mangal" panose="02040503050203030202" pitchFamily="18" charset="0"/>
              </a:rPr>
              <a:t>0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6-7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बहार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हैच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निकल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आयेंगे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क्रालर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साधारणातः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से. मी.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खाने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खोज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चलते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लकिन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उसी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दुसरी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पति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पत्ती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रवाना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शुरु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करते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फ्लोयम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खा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खाना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शुरू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सेकन्ड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इन्सटार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बदल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जायेगें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2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3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इकलोजन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आ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जायेंगे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अपने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शरीर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किनारो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गौम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वेक्सी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पदार्थ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चिपकने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सैकन्ड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थर्ड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इनस्टार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2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3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समाप्त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फोर्थ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आंख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दोनो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मिलकर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5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6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समाप्त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नाम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उसके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उभरी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आंखो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क्योकी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आंखे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पीछली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इन्सटार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बडी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706293" y="579549"/>
            <a:ext cx="1837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err="1"/>
              <a:t>जीवन</a:t>
            </a:r>
            <a:r>
              <a:rPr lang="en-IN" sz="3200" dirty="0"/>
              <a:t> </a:t>
            </a:r>
            <a:r>
              <a:rPr lang="hi-IN" sz="3200" dirty="0"/>
              <a:t>चक्र</a:t>
            </a:r>
            <a:endParaRPr lang="en-IN" sz="3200" dirty="0"/>
          </a:p>
        </p:txBody>
      </p:sp>
      <p:pic>
        <p:nvPicPr>
          <p:cNvPr id="4" name="Picture 2" descr="http://www.daff.qld.gov.au/__data/assets/image/0005/56174/SLW-lifecyc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048565"/>
            <a:ext cx="3142444" cy="2782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23221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462" y="1303357"/>
            <a:ext cx="7242112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यांत्रिकी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मक्खी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भागो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निरीक्षण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स्काउटिंग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पद्धति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े।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.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.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उनका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आवश्यकता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नुसार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विशेष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तौर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होशियार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पोषक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कमजोर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मक्खी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शीघ्र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बढ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गाय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गोबर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राख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चिकनी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मिट्टी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ऐसफिक्स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ऐन्ढ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चूसने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कीडो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जमाव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7083" y="405991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प्रबंधन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955536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जैविक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परजीव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पैरासिटोइडस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ऐनकारसिया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शाफिल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इरेटमोकराऊ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स्मुन्डस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क्रियाओ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बढावा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परजीवि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क्राइसोपेरिया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जासटरोयूवीआरबिका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मैलोका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इलस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सेक्समोक्यूलेटा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कोक्सीनेला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सेप्टेमपकटाटा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ब्रूमम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एस.पी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स्टाईमनस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क्रासोपेरिया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जासटरोयूवीआरा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2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/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शूरू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4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/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कायलो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नइस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सेक्समोक्यूलेटा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1.5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/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अचानक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छतरी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केनोपी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नीम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1500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19704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7394" y="2828836"/>
            <a:ext cx="5450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अगर</a:t>
            </a:r>
            <a:r>
              <a:rPr lang="en-IN" dirty="0"/>
              <a:t> </a:t>
            </a:r>
            <a:r>
              <a:rPr lang="en-IN" dirty="0" err="1"/>
              <a:t>कीट</a:t>
            </a:r>
            <a:r>
              <a:rPr lang="en-IN" dirty="0"/>
              <a:t> </a:t>
            </a:r>
            <a:r>
              <a:rPr lang="en-IN" dirty="0" err="1"/>
              <a:t>आबादी</a:t>
            </a:r>
            <a:r>
              <a:rPr lang="en-IN" dirty="0"/>
              <a:t> </a:t>
            </a:r>
            <a:r>
              <a:rPr lang="en-IN" dirty="0" err="1"/>
              <a:t>ईटीएल</a:t>
            </a:r>
            <a:r>
              <a:rPr lang="en-IN" dirty="0"/>
              <a:t> </a:t>
            </a:r>
            <a:r>
              <a:rPr lang="en-IN" dirty="0" err="1"/>
              <a:t>पार</a:t>
            </a:r>
            <a:r>
              <a:rPr lang="en-IN" dirty="0"/>
              <a:t> (8-10 </a:t>
            </a:r>
            <a:r>
              <a:rPr lang="en-IN" dirty="0" err="1"/>
              <a:t>वयस्कों</a:t>
            </a:r>
            <a:r>
              <a:rPr lang="en-IN" dirty="0"/>
              <a:t>  </a:t>
            </a:r>
            <a:r>
              <a:rPr lang="en-IN" dirty="0" err="1"/>
              <a:t>या</a:t>
            </a:r>
            <a:r>
              <a:rPr lang="en-IN" dirty="0"/>
              <a:t>  20 </a:t>
            </a:r>
            <a:r>
              <a:rPr lang="en-IN" dirty="0" err="1"/>
              <a:t>निम्फ</a:t>
            </a:r>
            <a:r>
              <a:rPr lang="en-IN" dirty="0"/>
              <a:t> / </a:t>
            </a:r>
            <a:r>
              <a:rPr lang="en-IN" dirty="0" err="1"/>
              <a:t>पत्ती</a:t>
            </a:r>
            <a:r>
              <a:rPr lang="en-IN" dirty="0"/>
              <a:t>) </a:t>
            </a:r>
            <a:r>
              <a:rPr lang="en-IN" dirty="0" err="1"/>
              <a:t>हैं</a:t>
            </a:r>
            <a:r>
              <a:rPr lang="en-IN" dirty="0"/>
              <a:t> </a:t>
            </a:r>
            <a:r>
              <a:rPr lang="en-IN" dirty="0" err="1"/>
              <a:t>तो</a:t>
            </a:r>
            <a:r>
              <a:rPr lang="en-IN" dirty="0"/>
              <a:t> </a:t>
            </a:r>
            <a:r>
              <a:rPr lang="en-IN" dirty="0" err="1"/>
              <a:t>की</a:t>
            </a:r>
            <a:r>
              <a:rPr lang="en-IN" dirty="0"/>
              <a:t> </a:t>
            </a:r>
            <a:r>
              <a:rPr lang="en-IN" dirty="0" err="1"/>
              <a:t>गयी</a:t>
            </a:r>
            <a:r>
              <a:rPr lang="en-IN" dirty="0"/>
              <a:t> </a:t>
            </a:r>
            <a:r>
              <a:rPr lang="en-IN" dirty="0" err="1"/>
              <a:t>सिफारिश</a:t>
            </a:r>
            <a:r>
              <a:rPr lang="en-IN" dirty="0"/>
              <a:t> </a:t>
            </a:r>
            <a:r>
              <a:rPr lang="en-IN" dirty="0" err="1"/>
              <a:t>के</a:t>
            </a:r>
            <a:r>
              <a:rPr lang="en-IN" dirty="0"/>
              <a:t> </a:t>
            </a:r>
            <a:r>
              <a:rPr lang="en-IN" dirty="0" err="1"/>
              <a:t>अनुसार</a:t>
            </a:r>
            <a:r>
              <a:rPr lang="en-IN" dirty="0"/>
              <a:t> </a:t>
            </a:r>
            <a:r>
              <a:rPr lang="en-IN" dirty="0" err="1"/>
              <a:t>रासायनिक</a:t>
            </a:r>
            <a:r>
              <a:rPr lang="en-IN" dirty="0"/>
              <a:t> </a:t>
            </a:r>
            <a:r>
              <a:rPr lang="en-IN" dirty="0" err="1"/>
              <a:t>कीटनाशकों</a:t>
            </a:r>
            <a:r>
              <a:rPr lang="en-IN" dirty="0"/>
              <a:t> </a:t>
            </a:r>
            <a:r>
              <a:rPr lang="en-IN" dirty="0" err="1"/>
              <a:t>उपयोग</a:t>
            </a:r>
            <a:r>
              <a:rPr lang="en-IN" dirty="0"/>
              <a:t> </a:t>
            </a:r>
            <a:r>
              <a:rPr lang="en-IN" dirty="0" err="1"/>
              <a:t>करें</a:t>
            </a:r>
            <a:r>
              <a:rPr lang="en-IN" dirty="0"/>
              <a:t>। 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7394" y="1183714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err="1"/>
              <a:t>रासायनिक</a:t>
            </a:r>
            <a:r>
              <a:rPr lang="en-IN" sz="3200" b="1" dirty="0"/>
              <a:t> </a:t>
            </a:r>
            <a:r>
              <a:rPr lang="en-IN" sz="3200" b="1" dirty="0" err="1"/>
              <a:t>प्रबंधन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3611348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7"/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सोयाबीन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एफिड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साइनटेफिक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नेम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-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एफिस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एपीप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(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Aphis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spp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09107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6844" y="2021983"/>
            <a:ext cx="48810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नुकसान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पहुचाते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चूसने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फलियो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चूसते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जिससे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सूख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फलिया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सिकुड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875104" y="732954"/>
            <a:ext cx="3421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3600" b="1" dirty="0"/>
              <a:t>नुकसान की विधि</a:t>
            </a:r>
            <a:endParaRPr lang="en-IN" sz="3600" b="1" dirty="0"/>
          </a:p>
        </p:txBody>
      </p:sp>
      <p:pic>
        <p:nvPicPr>
          <p:cNvPr id="5" name="Picture 4" descr="http://fyi.uwex.edu/fieldcroppathology/files/2010/12/aphidsoywi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898" y="2251982"/>
            <a:ext cx="3500462" cy="24288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3341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2504" y="2151450"/>
            <a:ext cx="611952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पंख रहित 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विंग्लेस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गुलाबी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टांगे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कोर्निकलस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शरीर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पोषक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pa1a.gif (27638 bytes)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156" y="2480024"/>
            <a:ext cx="2128456" cy="174351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62321" y="565529"/>
            <a:ext cx="2890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err="1"/>
              <a:t>कीट</a:t>
            </a:r>
            <a:r>
              <a:rPr lang="en-IN" sz="3200" b="1" dirty="0"/>
              <a:t> </a:t>
            </a:r>
            <a:r>
              <a:rPr lang="en-IN" sz="3200" b="1" dirty="0" err="1"/>
              <a:t>की</a:t>
            </a:r>
            <a:r>
              <a:rPr lang="en-IN" sz="3200" b="1" dirty="0"/>
              <a:t> </a:t>
            </a:r>
            <a:r>
              <a:rPr lang="en-IN" sz="3200" b="1" dirty="0" err="1"/>
              <a:t>पहचान</a:t>
            </a:r>
            <a:endParaRPr lang="en-IN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35156" y="1466211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वयस्क</a:t>
            </a:r>
            <a:r>
              <a:rPr lang="en-IN" b="1" dirty="0"/>
              <a:t>/</a:t>
            </a:r>
            <a:r>
              <a:rPr lang="en-IN" b="1" dirty="0" err="1"/>
              <a:t>प्रौढ़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91035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0614" y="2567226"/>
            <a:ext cx="73152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मैनेज</a:t>
            </a:r>
            <a:r>
              <a:rPr lang="hi-IN" sz="2400" b="1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न्ट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प्रबन्धन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जिन्क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सल्फेट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(ZnSo4)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हेप्टा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हाइड्रोट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@ 1-2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+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यूरिया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50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लीटर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फोलियर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endParaRPr lang="hi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इस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वेटिंग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एजेनट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मिलाने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जिन्क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दूर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जायेगी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7474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4946" y="25120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जमा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परन्तु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शीघ्र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चमकदार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354946" y="1698869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085668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8586" y="283134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यद्यपि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थोडे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extension.entm.purdue.edu/pestcrop/2007/issue13/graphic13/bu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979" y="2523647"/>
            <a:ext cx="2540015" cy="21431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39038" y="1157957"/>
            <a:ext cx="2536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err="1"/>
              <a:t>अर्भक</a:t>
            </a:r>
            <a:r>
              <a:rPr lang="en-IN" sz="3200" b="1" dirty="0"/>
              <a:t>/ </a:t>
            </a:r>
            <a:r>
              <a:rPr lang="en-IN" sz="3200" b="1" dirty="0" err="1"/>
              <a:t>निम्फ</a:t>
            </a:r>
            <a:r>
              <a:rPr lang="en-IN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70924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9566" y="715919"/>
            <a:ext cx="5563673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प्रजनन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पैदा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जन्म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सप्ताह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परिपक्व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सायकल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प्रकार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चलता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मीडना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जावे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भोजन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जावे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विकसित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प्रकार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प्रजनन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शुरू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सायकल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फिर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शुरू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सर्दियो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यद्यपि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प्रजनन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काफी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धीरे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एकसाल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उत्पादित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60848"/>
            <a:ext cx="2609032" cy="24875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6036" y="346587"/>
            <a:ext cx="1989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जीवन अवस्था</a:t>
            </a:r>
            <a:r>
              <a:rPr lang="en-IN" b="1" dirty="0"/>
              <a:t>-</a:t>
            </a:r>
            <a:r>
              <a:rPr lang="hi-IN" b="1" dirty="0"/>
              <a:t> चक्र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78751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6277" y="1560934"/>
            <a:ext cx="7536201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कल्चरल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बुवाई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नाइट्रोजिनस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फर्टीलाइजर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शाखाओ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नष्ट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विभिन्न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अवस्थाओ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नाश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प्रभावित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पौधों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भाग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नष्ट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4160" y="569262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3200" b="1" dirty="0"/>
              <a:t>प्रबंधन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020999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1143" y="1189639"/>
            <a:ext cx="724275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 जैविक विधि 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लेडिबीटलस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hi-IN" dirty="0"/>
              <a:t>सोनपाखरा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उनकी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लेस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विंग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सिरफिड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फ्लाई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लार्वी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ड 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पीच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सर्दियो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पैरासिटिक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ऐन्टेमोफथोरा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एफिडिस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जायेगी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उपलब्ध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प्राकृतिक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दुश्मनो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तितर बितर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2951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केमिकल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बताया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गया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फोलियर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सिस्टेमिक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इन्सेक्टीसाइड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के 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 जनसँख्या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दबाव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आधार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,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1-2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/100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कम्पाउन्ड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की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यों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1-2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10-15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अन्तराल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करतें रहें।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0172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9266" y="2640168"/>
            <a:ext cx="48960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8"/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स्टेम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फ्लाई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साइन्टीफिक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नेम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-  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लेनाग्रोमिजा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सोजि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Melanagromyza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sojae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)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thebeatsheet.com.au/wp-content/uploads/image/Soybean%20stemfly%20Casino%20March%202013%20(21a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001" y="1764634"/>
            <a:ext cx="3193778" cy="3714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37624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600" y="1265626"/>
            <a:ext cx="534473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महत्वपूर्ण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20-30%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हानी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पहुचा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पत्तियों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हैं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हैच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लार्वी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पास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लार्वी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गटस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पहुचती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पेटीओल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यदि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भागो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खोल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भिन्न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जिग-जेग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टनल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देखी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अन्दर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मैगट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नजर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आयेगे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मैगटस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अपना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भोजन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कोस्टीकल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लेयर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लेते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जडों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8336" y="398103"/>
            <a:ext cx="2509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2400" b="1" dirty="0"/>
              <a:t>नुकसान की प्रकृति</a:t>
            </a:r>
            <a:endParaRPr lang="en-IN" sz="2400" b="1" dirty="0"/>
          </a:p>
        </p:txBody>
      </p:sp>
      <p:pic>
        <p:nvPicPr>
          <p:cNvPr id="5" name="Picture 4" descr="http://ecoport.org/PDB/000035/352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127" y="1837441"/>
            <a:ext cx="3162617" cy="2786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99440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4628" y="3091777"/>
            <a:ext cx="58877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फ्लाइज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चमकती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मीमी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881572" y="681439"/>
            <a:ext cx="3004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err="1"/>
              <a:t>कीट</a:t>
            </a:r>
            <a:r>
              <a:rPr lang="en-IN" sz="3200" b="1" dirty="0"/>
              <a:t> </a:t>
            </a:r>
            <a:r>
              <a:rPr lang="en-IN" sz="3200" b="1" dirty="0" err="1"/>
              <a:t>की</a:t>
            </a:r>
            <a:r>
              <a:rPr lang="en-IN" sz="3200" b="1" dirty="0"/>
              <a:t> </a:t>
            </a:r>
            <a:r>
              <a:rPr lang="en-IN" sz="3200" b="1" dirty="0" err="1"/>
              <a:t>पहचान</a:t>
            </a:r>
            <a:r>
              <a:rPr lang="en-IN" sz="3200" b="1" dirty="0"/>
              <a:t> </a:t>
            </a:r>
          </a:p>
        </p:txBody>
      </p:sp>
      <p:pic>
        <p:nvPicPr>
          <p:cNvPr id="4" name="Picture 2" descr="http://www.seedbuzz.com/sites/default/files/stem_fly_1366345759_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208" y="2519222"/>
            <a:ext cx="2828145" cy="235745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84208" y="1809663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वयस्क</a:t>
            </a:r>
            <a:r>
              <a:rPr lang="en-IN" b="1" dirty="0"/>
              <a:t>/</a:t>
            </a:r>
            <a:r>
              <a:rPr lang="en-IN" b="1" dirty="0" err="1"/>
              <a:t>प्रौढ़</a:t>
            </a:r>
            <a:r>
              <a:rPr lang="en-IN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995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95860" y="31722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अन्दर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http://thebeatsheet.com.au/wp-content/uploads/image/pupa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01" y="2362895"/>
            <a:ext cx="3143272" cy="235745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04701" y="1415534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कृमि</a:t>
            </a:r>
          </a:p>
        </p:txBody>
      </p:sp>
    </p:spTree>
    <p:extLst>
      <p:ext uri="{BB962C8B-B14F-4D97-AF65-F5344CB8AC3E}">
        <p14:creationId xmlns:p14="http://schemas.microsoft.com/office/powerpoint/2010/main" val="1798377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0027" y="1674254"/>
            <a:ext cx="417488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सिम्पटम्पस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नाइट्रोजन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फिक्सेशन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पीलापन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पिले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सामान्य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एसिडिक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क्षीण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मृदा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http://hubcap.clemson.edu/~blpprt/A_photos/modefsoybe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3500462" cy="304388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85720" y="892436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7. 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मौलिवडेनम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एमओ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87079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3552" y="1870028"/>
            <a:ext cx="7242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स्टेम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फ्लाई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नीचे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धसा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सामने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ओविपोजिटिगदृश्य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नोक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बराबर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लीफ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लाखा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माइनस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उत्पत्ती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मध्य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यहा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नीचे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लीफ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पेटीओल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लाखा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रास्ता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जायलम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फ्लोयम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प्रकार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वसक्यूलर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जिससे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लाखल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8-11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प्यूपल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6-12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आधारित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783552" y="797348"/>
            <a:ext cx="20778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err="1"/>
              <a:t>जीवन</a:t>
            </a:r>
            <a:r>
              <a:rPr lang="en-IN" sz="3200" b="1" dirty="0"/>
              <a:t> </a:t>
            </a:r>
            <a:r>
              <a:rPr lang="en-IN" sz="3200" b="1" dirty="0" err="1"/>
              <a:t>चक्र</a:t>
            </a:r>
            <a:r>
              <a:rPr lang="en-IN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6617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4763" y="2848822"/>
            <a:ext cx="72421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ग्रीष्म कालीन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करें।</a:t>
            </a:r>
            <a:endParaRPr lang="en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मानसून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बुवाई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न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 बिच 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जगह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ध्यान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चक्र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चुनाव 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और असमान फसल का उपयोग करें। </a:t>
            </a:r>
            <a:endParaRPr lang="en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सहनशील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एमएसीएस-450,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पूजा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2),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47, अहिल्या-3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7),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एनआरसी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37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अहिल्या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4), सीओ-1,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गौरव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(जेएस-72-44),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90-41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551732" y="861743"/>
            <a:ext cx="1154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err="1"/>
              <a:t>प्रबंधन</a:t>
            </a:r>
            <a:endParaRPr lang="en-IN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654763" y="1932226"/>
            <a:ext cx="2315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err="1"/>
              <a:t>कल्चरल</a:t>
            </a:r>
            <a:r>
              <a:rPr lang="en-IN" sz="2800" b="1" dirty="0"/>
              <a:t> </a:t>
            </a:r>
            <a:r>
              <a:rPr lang="en-IN" sz="2800" b="1" dirty="0" err="1"/>
              <a:t>विधि</a:t>
            </a:r>
            <a:r>
              <a:rPr lang="en-IN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89111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4160" y="1612449"/>
            <a:ext cx="724211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केमिकल विधि 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रासायनिक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कीटनाशको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तभी</a:t>
            </a:r>
            <a:r>
              <a:rPr lang="en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ऊपर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निकली हो।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क्लोरनट्रानिलिपरोल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18.5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@ 150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500-750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लीटर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हेक्टेयर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इथियोन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750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हेक्टेयर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1500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लीटर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हेक्टेयर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10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प्रतिशत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फोरेट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1500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हेक्टेयर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की दर से छिडकाव करें।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579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189" y="1573250"/>
            <a:ext cx="72250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3200" b="1" dirty="0" err="1">
                <a:latin typeface="Calibri" pitchFamily="34" charset="0"/>
                <a:cs typeface="Mangal" panose="02040503050203030202" pitchFamily="18" charset="0"/>
              </a:rPr>
              <a:t>नोन</a:t>
            </a:r>
            <a:r>
              <a:rPr lang="en-US" sz="32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3200" b="1" dirty="0" err="1">
                <a:latin typeface="Calibri" pitchFamily="34" charset="0"/>
                <a:cs typeface="Mangal" panose="02040503050203030202" pitchFamily="18" charset="0"/>
              </a:rPr>
              <a:t>इनसेक्ट</a:t>
            </a:r>
            <a:r>
              <a:rPr lang="en-US" sz="32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3200" b="1" dirty="0" err="1">
                <a:latin typeface="Calibri" pitchFamily="34" charset="0"/>
                <a:cs typeface="Mangal" panose="02040503050203030202" pitchFamily="18" charset="0"/>
              </a:rPr>
              <a:t>पेस्टस्</a:t>
            </a:r>
            <a:r>
              <a:rPr lang="en-US" sz="3200" b="1" dirty="0">
                <a:latin typeface="Calibri" pitchFamily="34" charset="0"/>
                <a:cs typeface="Mangal" panose="02040503050203030202" pitchFamily="18" charset="0"/>
              </a:rPr>
              <a:t> - </a:t>
            </a:r>
            <a:r>
              <a:rPr lang="hi-IN" sz="3200" b="1" dirty="0">
                <a:latin typeface="Calibri" pitchFamily="34" charset="0"/>
                <a:cs typeface="Mangal" panose="02040503050203030202" pitchFamily="18" charset="0"/>
              </a:rPr>
              <a:t>सोयाबीन सिस्ट निमेंटोड </a:t>
            </a:r>
            <a:r>
              <a:rPr lang="en-US" sz="3200" b="1" dirty="0">
                <a:latin typeface="Calibri" pitchFamily="34" charset="0"/>
                <a:cs typeface="Mangal" panose="02040503050203030202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450851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29688" y="161392"/>
            <a:ext cx="4715793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साइन्टिफिक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नेम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-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हैटरोडेरा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ग्लासाइन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Heterodera</a:t>
            </a:r>
            <a:r>
              <a:rPr lang="en-IN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glycines</a:t>
            </a:r>
            <a:r>
              <a:rPr lang="en-IN" i="1" dirty="0">
                <a:latin typeface="Calibri" pitchFamily="34" charset="0"/>
                <a:cs typeface="Calibri" pitchFamily="34" charset="0"/>
              </a:rPr>
              <a:t>)</a:t>
            </a:r>
            <a:endParaRPr lang="en-US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लक्षण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प्रथम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स्पष्ट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एससीएन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क्षति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गोलाकार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अन्डाकार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कमजोर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|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वयस्क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पौधें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उपजती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परिपक्वता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धीमी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फोलिएज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भरपूर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होगी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संक्रमीत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उनकी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जड़ों में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नाइट्रोजन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फिक्सींग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नोडयूलस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को 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से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जड़ें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दूसरे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मृदा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जनित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जीवाणुओं के प्रति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संवेदनशील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5720" y="857232"/>
            <a:ext cx="2846527" cy="5782857"/>
            <a:chOff x="285720" y="857232"/>
            <a:chExt cx="2846527" cy="5782857"/>
          </a:xfrm>
        </p:grpSpPr>
        <p:pic>
          <p:nvPicPr>
            <p:cNvPr id="4" name="Picture 2" descr="http://nematode.unl.edu/scn/scnisuf1.gif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20" y="857232"/>
              <a:ext cx="2846527" cy="2000264"/>
            </a:xfrm>
            <a:prstGeom prst="rect">
              <a:avLst/>
            </a:prstGeom>
            <a:noFill/>
          </p:spPr>
        </p:pic>
        <p:pic>
          <p:nvPicPr>
            <p:cNvPr id="5" name="Picture 4" descr="http://nematode.unl.edu/scn/scnisuf2.gi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8030" y="2846272"/>
              <a:ext cx="2801906" cy="1874250"/>
            </a:xfrm>
            <a:prstGeom prst="rect">
              <a:avLst/>
            </a:prstGeom>
            <a:noFill/>
          </p:spPr>
        </p:pic>
        <p:pic>
          <p:nvPicPr>
            <p:cNvPr id="6" name="Picture 2" descr="http://nematode.unl.edu/scn/scnisuf4.gif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5905" y="4736115"/>
              <a:ext cx="2846342" cy="1903974"/>
            </a:xfrm>
            <a:prstGeom prst="rect">
              <a:avLst/>
            </a:prstGeom>
            <a:noFill/>
          </p:spPr>
        </p:pic>
        <p:sp>
          <p:nvSpPr>
            <p:cNvPr id="7" name="Up Arrow 6"/>
            <p:cNvSpPr/>
            <p:nvPr/>
          </p:nvSpPr>
          <p:spPr>
            <a:xfrm>
              <a:off x="971600" y="1789314"/>
              <a:ext cx="216024" cy="710219"/>
            </a:xfrm>
            <a:prstGeom prst="upArrow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1600" y="2564904"/>
              <a:ext cx="187220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buClr>
                  <a:schemeClr val="tx2"/>
                </a:buClr>
              </a:pPr>
              <a:r>
                <a:rPr lang="en-IN" dirty="0">
                  <a:solidFill>
                    <a:srgbClr val="FFFF00"/>
                  </a:solidFill>
                  <a:latin typeface="Calibri" pitchFamily="34" charset="0"/>
                  <a:cs typeface="Calibri" pitchFamily="34" charset="0"/>
                </a:rPr>
                <a:t>oval shaped areas</a:t>
              </a:r>
              <a:endParaRPr lang="en-US" dirty="0">
                <a:solidFill>
                  <a:srgbClr val="FFFF00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540" y="4920371"/>
              <a:ext cx="129614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buClr>
                  <a:schemeClr val="tx2"/>
                </a:buClr>
              </a:pPr>
              <a:r>
                <a:rPr lang="en-US" sz="1600" dirty="0">
                  <a:solidFill>
                    <a:srgbClr val="FFFF00"/>
                  </a:solidFill>
                  <a:latin typeface="+mj-lt"/>
                </a:rPr>
                <a:t>Root infection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52620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4767" y="1146220"/>
            <a:ext cx="56667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अनोखा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निमाटोड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उपस्थिती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जडो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रचनाए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नींबू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जडो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शूरू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बाद में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परिपक्व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तांबे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नंगी आँखों से बिना किसी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वस्तु 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यद्यपि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आवर्धक लैंस की सहायता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सरलता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नाइट्रोजन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नोडयूलस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जडो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सठिक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सूचक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nematode.unl.edu/scn/scnisuf3.gif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143116"/>
            <a:ext cx="3213362" cy="228601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14282" y="4572008"/>
            <a:ext cx="300036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300" dirty="0">
                <a:latin typeface="Calibri" pitchFamily="34" charset="0"/>
                <a:cs typeface="Calibri" pitchFamily="34" charset="0"/>
              </a:rPr>
              <a:t>Adult female of soybean cyst nematode with egg filled egg sac (magnified approximately 25 times).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3527" y="430632"/>
            <a:ext cx="4142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सोयाबिन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सिस्ट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निमाटोड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(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एस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सी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एन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)  :</a:t>
            </a:r>
            <a:endParaRPr lang="en-IN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5709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64417" y="1481070"/>
            <a:ext cx="53962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दूसरी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(जे2)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अण्डकोष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ऐगशैल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(जे2)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ऐसा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क्रमिक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रूप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रणनीती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शरीर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चिपचिपा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गर्भाशय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महत्वपूर्ण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निषकृय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7" y="1971101"/>
            <a:ext cx="3072650" cy="29994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7997" y="77159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080329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किशोर अवस्था 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2  (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जे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2)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जडो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रूप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ज्यादातर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रूट-टिप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पीछे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www.apsnet.org/edcenter/intropp/lessons/Nematodes/Article%20Images/SoyCystNema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7673" y="2621684"/>
            <a:ext cx="2024081" cy="2428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7161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92284" y="386366"/>
            <a:ext cx="4935806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भूर्ण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अन्दर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प्रथम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निमाटोड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अडल्ट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पहुचने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लेता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दूसरी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(जे2)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अण्डकोष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(जे2)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हैच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ऐसा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लिए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रणनीति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अण्डे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मादा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शरीर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चिपचिपे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ग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र्भा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महत्वपूर्ण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निष्कृय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हैच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अगली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फ़सल 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ऐसी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प्राक्कलपना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जडो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बहना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सूचना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किनिष्कृप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हैचिंग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दूसरा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भाग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हैच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अनुकूल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डायापोज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कहलाती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डायापोस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ऐसा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मध्यस्ता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हैचिंग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प्रक्रिया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जिसका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आधार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समझ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Soybean cyst nematode disease cycle "/>
          <p:cNvPicPr>
            <a:picLocks noChangeAspect="1" noChangeArrowheads="1"/>
          </p:cNvPicPr>
          <p:nvPr/>
        </p:nvPicPr>
        <p:blipFill>
          <a:blip r:embed="rId2"/>
          <a:srcRect r="432" b="5607"/>
          <a:stretch>
            <a:fillRect/>
          </a:stretch>
        </p:blipFill>
        <p:spPr bwMode="auto">
          <a:xfrm>
            <a:off x="179511" y="1700808"/>
            <a:ext cx="3912773" cy="388843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764621" y="720075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जीवन</a:t>
            </a:r>
            <a:r>
              <a:rPr lang="en-IN" b="1" dirty="0"/>
              <a:t> </a:t>
            </a:r>
            <a:r>
              <a:rPr lang="en-IN" b="1" dirty="0" err="1"/>
              <a:t>चक्र</a:t>
            </a:r>
            <a:r>
              <a:rPr lang="en-IN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4133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प्रबंधन</a:t>
            </a:r>
            <a:endParaRPr lang="en-IN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कल्चरल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लगाए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परपोषी 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नोन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बहुवर्षिय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चक्र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संगठित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परपोषी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स्वस्थ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तरीके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उपजाऊपन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लेवल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कीट और खरपतवार जो कि पौधों को कमजोर करतीं हैं जब भूमि संक्रमण रहित है की तुलना में सोयाबीन की उपज को अधिकतम करने के लिए और अधिक महत्वपूर्ण है।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6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4851" y="1720840"/>
            <a:ext cx="81523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मैनेज</a:t>
            </a:r>
            <a:r>
              <a:rPr lang="hi-IN" sz="2400" b="1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न्ट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प्रबन्धन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लगातार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मोलिबडेनम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@ 50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मात्रा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ओ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बीज-उपचार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मोलिबउेनम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ट्राईआक्साइड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(60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एमओ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सल्फोनेट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मुख्यतः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0.025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एमओ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सोडियम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मौलिबडेट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अमोनियम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मौलिबडेट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क्योकि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राहिजोबिया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इनोक्यूलेन्टस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लिए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जहरीले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होतें हैं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1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76416" y="823803"/>
            <a:ext cx="5138797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सिम्पटम्पस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ऊपरी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पीलापन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कठोर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परिस्थितीयो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पीलापन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क्योकि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पोशक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तत्व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अचल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समस्या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मृदा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&gt; 7.5)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जहा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ड्रेनेज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समस्या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आयरन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नाइट्रोजन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मिलते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परन्तु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नाइट्रोजन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पुरानी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प्रभावित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जबकि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प्रभावित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3587" y="1222674"/>
            <a:ext cx="3484039" cy="5357850"/>
            <a:chOff x="714348" y="1428736"/>
            <a:chExt cx="3484039" cy="5357850"/>
          </a:xfrm>
        </p:grpSpPr>
        <p:pic>
          <p:nvPicPr>
            <p:cNvPr id="4" name="Picture 2" descr="http://bulletin.ipm.illinois.edu/photos/soybean_iron_deficient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1428736"/>
              <a:ext cx="3484039" cy="2643206"/>
            </a:xfrm>
            <a:prstGeom prst="rect">
              <a:avLst/>
            </a:prstGeom>
            <a:noFill/>
          </p:spPr>
        </p:pic>
        <p:pic>
          <p:nvPicPr>
            <p:cNvPr id="5" name="Picture 4" descr="Photo: Soybean leaf - interveinal chlorosis due to iron deficiency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5786" y="4129700"/>
              <a:ext cx="3286148" cy="2656886"/>
            </a:xfrm>
            <a:prstGeom prst="rect">
              <a:avLst/>
            </a:prstGeom>
            <a:noFill/>
          </p:spPr>
        </p:pic>
      </p:grpSp>
      <p:sp>
        <p:nvSpPr>
          <p:cNvPr id="6" name="Rectangle 5"/>
          <p:cNvSpPr/>
          <p:nvPr/>
        </p:nvSpPr>
        <p:spPr>
          <a:xfrm>
            <a:off x="654236" y="561863"/>
            <a:ext cx="1575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8. 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आयरन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(Fe)</a:t>
            </a:r>
          </a:p>
        </p:txBody>
      </p:sp>
    </p:spTree>
    <p:extLst>
      <p:ext uri="{BB962C8B-B14F-4D97-AF65-F5344CB8AC3E}">
        <p14:creationId xmlns:p14="http://schemas.microsoft.com/office/powerpoint/2010/main" val="68857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1618" y="530676"/>
            <a:ext cx="41208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>
                <a:latin typeface="Calibri" pitchFamily="34" charset="0"/>
                <a:cs typeface="Mangal" panose="02040503050203030202" pitchFamily="18" charset="0"/>
              </a:rPr>
              <a:t>पौषण</a:t>
            </a:r>
            <a:r>
              <a:rPr lang="en-US" sz="3000" b="1" dirty="0">
                <a:latin typeface="Calibri" pitchFamily="34" charset="0"/>
                <a:cs typeface="Mangal" panose="02040503050203030202" pitchFamily="18" charset="0"/>
              </a:rPr>
              <a:t> - </a:t>
            </a:r>
            <a:r>
              <a:rPr lang="en-US" sz="3000" b="1" dirty="0" err="1">
                <a:latin typeface="Calibri" pitchFamily="34" charset="0"/>
                <a:cs typeface="Mangal" panose="02040503050203030202" pitchFamily="18" charset="0"/>
              </a:rPr>
              <a:t>प्रबन्धन</a:t>
            </a:r>
            <a:endParaRPr lang="en-IN" sz="3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75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न्ट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प्रबन्धन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2-3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फोलियर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फैरस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सल्फेट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दूर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फैरस-सल्फेट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30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अमोनियम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सल्फेट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अमोनियम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क्लोराइड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सलाह दिए गए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उर्वरक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स्त्रोत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जैविक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सडने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कारबोनिक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एसिड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आयरन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करने में मदद 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आयरन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उन्ही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लगाये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8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07066" y="2642812"/>
            <a:ext cx="41208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>
                <a:latin typeface="Calibri" pitchFamily="34" charset="0"/>
                <a:cs typeface="Mangal" panose="02040503050203030202" pitchFamily="18" charset="0"/>
              </a:rPr>
              <a:t>कीट</a:t>
            </a:r>
            <a:r>
              <a:rPr lang="en-US" sz="30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3000" b="1" dirty="0" err="1">
                <a:latin typeface="Calibri" pitchFamily="34" charset="0"/>
                <a:cs typeface="Mangal" panose="02040503050203030202" pitchFamily="18" charset="0"/>
              </a:rPr>
              <a:t>प्रबन्धन</a:t>
            </a:r>
            <a:endParaRPr lang="en-IN" sz="3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8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5920" y="2020841"/>
            <a:ext cx="2424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3600" b="1" dirty="0"/>
              <a:t>बीमारी</a:t>
            </a:r>
            <a:r>
              <a:rPr lang="en-IN" sz="3600" b="1" dirty="0"/>
              <a:t>/</a:t>
            </a:r>
            <a:r>
              <a:rPr lang="hi-IN" sz="3600" b="1" dirty="0"/>
              <a:t>रोग 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4158086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6744" y="2214024"/>
            <a:ext cx="53751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 err="1"/>
              <a:t>फंगल</a:t>
            </a:r>
            <a:r>
              <a:rPr lang="en-IN" sz="4800" b="1" dirty="0"/>
              <a:t> </a:t>
            </a:r>
            <a:r>
              <a:rPr lang="en-IN" sz="4800" b="1" dirty="0" err="1"/>
              <a:t>या</a:t>
            </a:r>
            <a:r>
              <a:rPr lang="en-IN" sz="4800" b="1" dirty="0"/>
              <a:t> </a:t>
            </a:r>
            <a:r>
              <a:rPr lang="en-IN" sz="4800" b="1" dirty="0" err="1"/>
              <a:t>कवक</a:t>
            </a:r>
            <a:r>
              <a:rPr lang="en-IN" sz="4800" b="1" dirty="0"/>
              <a:t> रोग </a:t>
            </a:r>
          </a:p>
        </p:txBody>
      </p:sp>
    </p:spTree>
    <p:extLst>
      <p:ext uri="{BB962C8B-B14F-4D97-AF65-F5344CB8AC3E}">
        <p14:creationId xmlns:p14="http://schemas.microsoft.com/office/powerpoint/2010/main" val="1589984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4487" y="590657"/>
            <a:ext cx="5737845" cy="657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000" b="1" dirty="0">
                <a:latin typeface="Calibri" pitchFamily="34" charset="0"/>
                <a:cs typeface="Mangal" panose="02040503050203030202" pitchFamily="18" charset="0"/>
              </a:rPr>
              <a:t>पैथोजन – </a:t>
            </a:r>
            <a:r>
              <a:rPr lang="en-US" sz="2000" b="1" dirty="0" err="1">
                <a:latin typeface="Calibri" pitchFamily="34" charset="0"/>
                <a:cs typeface="Mangal" panose="02040503050203030202" pitchFamily="18" charset="0"/>
              </a:rPr>
              <a:t>फाकोपसोरा</a:t>
            </a:r>
            <a:r>
              <a:rPr lang="en-US" sz="20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2000" b="1" dirty="0" err="1">
                <a:latin typeface="Calibri" pitchFamily="34" charset="0"/>
                <a:cs typeface="Mangal" panose="02040503050203030202" pitchFamily="18" charset="0"/>
              </a:rPr>
              <a:t>पचयरीजी</a:t>
            </a:r>
            <a:r>
              <a:rPr lang="en-US" sz="20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2000" b="1" dirty="0" err="1">
                <a:latin typeface="Calibri" pitchFamily="34" charset="0"/>
                <a:cs typeface="Mangal" panose="02040503050203030202" pitchFamily="18" charset="0"/>
              </a:rPr>
              <a:t>एन्ड</a:t>
            </a:r>
            <a:r>
              <a:rPr lang="en-US" sz="20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2000" b="1" dirty="0" err="1">
                <a:latin typeface="Calibri" pitchFamily="34" charset="0"/>
                <a:cs typeface="Mangal" panose="02040503050203030202" pitchFamily="18" charset="0"/>
              </a:rPr>
              <a:t>पी</a:t>
            </a:r>
            <a:r>
              <a:rPr lang="en-US" sz="2000" b="1" dirty="0">
                <a:latin typeface="Calibri" pitchFamily="34" charset="0"/>
                <a:cs typeface="Mangal" panose="02040503050203030202" pitchFamily="18" charset="0"/>
              </a:rPr>
              <a:t>. </a:t>
            </a:r>
            <a:r>
              <a:rPr lang="en-US" sz="2000" b="1" dirty="0" err="1">
                <a:latin typeface="Calibri" pitchFamily="34" charset="0"/>
                <a:cs typeface="Mangal" panose="02040503050203030202" pitchFamily="18" charset="0"/>
              </a:rPr>
              <a:t>मीबोमी</a:t>
            </a:r>
            <a:r>
              <a:rPr lang="en-US" sz="2000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Phakopsora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pachyrhizi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800" dirty="0">
                <a:latin typeface="Calibri" pitchFamily="34" charset="0"/>
                <a:cs typeface="Calibri" pitchFamily="34" charset="0"/>
              </a:rPr>
              <a:t>and 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P.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Meibomiae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)</a:t>
            </a:r>
            <a:endParaRPr lang="en-US" sz="2500" b="1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लक्षण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आरम्भ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पर्ण वितान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केनोपी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होता 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यद्यपि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परिस्थितीयो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अन्तर्गत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ज्यादातर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पहला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लीफलेट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पेटिओल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नसों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पास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क्षति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लीजन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(12.5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व्यास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बढते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बढ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उठे हुए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फुन्सी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पस्टयूल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चश्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देखा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विशेष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बीजाणु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यूरेडियोस्पोरस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पीलपन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पीले-भूरे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लघुकंटकी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इचिन्यूलेट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–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शोर्ट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स्पाइन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अलंकरण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ओरना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न्टेशन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http://www.apsnet.org/edcenter/intropp/lessons/fungi/Basidiomycetes/Article%20Images/SoybeanRust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459" y="2995745"/>
            <a:ext cx="3152028" cy="235745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07888" y="590657"/>
            <a:ext cx="216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/>
            </a:pP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सोयाबीन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रस्ट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– </a:t>
            </a:r>
          </a:p>
        </p:txBody>
      </p:sp>
    </p:spTree>
    <p:extLst>
      <p:ext uri="{BB962C8B-B14F-4D97-AF65-F5344CB8AC3E}">
        <p14:creationId xmlns:p14="http://schemas.microsoft.com/office/powerpoint/2010/main" val="3168918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5194" y="203758"/>
            <a:ext cx="6038653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1600" b="1" dirty="0">
                <a:latin typeface="Calibri" pitchFamily="34" charset="0"/>
                <a:cs typeface="Mangal" panose="02040503050203030202" pitchFamily="18" charset="0"/>
              </a:rPr>
              <a:t>रोग चक्र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16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रस्ट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महामारी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एपीडेमिक्स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आरम्भ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वायुजनित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निवेशन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यूरेडियोस्पोरस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प्रथम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निवेशन 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स्त्रोत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संभावित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पोषक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बैठते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महामारी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वायुमण्डलीय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आधारीत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साधारणतः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गिली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80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 सी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28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मध्य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16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28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25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6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घन्टे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गीलेपन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12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घन्टे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क्षति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फुन्सी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सौ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यूरेडियोस्पोरसू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रस्ट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रस्ट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यूरेडियल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रीपिटिंग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महामारी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फुन्सीयो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बढ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क्योकि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बनाने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वाली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फुन्सीया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पस्टयूल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7-10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फुन्सीया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सौ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यूरेडियोस्पोर्स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टेलियोस्पोरर्स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पुरानिक्षति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लीजन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प्रकृति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पैदा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दूसरा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जवान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न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आएशिया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स्परमोगोनिया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टेलियोस्पोर्स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अंकुरित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हुये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सेक्युयल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प्रजनन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सम्भवन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सेक्सयुल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रिप्रोडक्शन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रस्ट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सीमित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इसके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अतिरिक्त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काफी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पचहयरीजी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 रोग उत्पन्नता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कायम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 रहता 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www.apsnet.org/edcenter/intropp/lessons/fungi/Basidiomycetes/Article%20Images/SoybeanRust15.jpg"/>
          <p:cNvPicPr>
            <a:picLocks noChangeAspect="1" noChangeArrowheads="1"/>
          </p:cNvPicPr>
          <p:nvPr/>
        </p:nvPicPr>
        <p:blipFill rotWithShape="1">
          <a:blip r:embed="rId2"/>
          <a:srcRect t="-1" r="-54" b="5077"/>
          <a:stretch/>
        </p:blipFill>
        <p:spPr bwMode="auto">
          <a:xfrm>
            <a:off x="162981" y="2336570"/>
            <a:ext cx="2736304" cy="2505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5785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–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प्रबन्धन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महामारी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फैलती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वहाँ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बुआई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कटाई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तारीख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जल्दी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कटाई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देगी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कटाई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थोडा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असर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डाला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09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कैमीकल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़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हेक्जाकोनाजोल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0.005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@ 0.1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 (100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/100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लीटर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प्रोपीकोनाजोल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ई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125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@ 500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/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ट्राईएडी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फोन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डब्लू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0.025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@ 0.100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प्रतिशत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700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080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2907" y="1609859"/>
            <a:ext cx="3930182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फली और पत्तों पर लक्षण 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फलियो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नजर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मुरझा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जायेगी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पडने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स्लेटी-हरी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जायेगी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मुड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समाप्त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जायेगी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क्योकि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पुष्पकर्ण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अगेती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या पानी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शोषित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ज्यादातर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कोलोनाइजड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फूलो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पैदा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तें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bugwoodcloud.org/images/768x512/5076078.jpg"/>
          <p:cNvPicPr>
            <a:picLocks noChangeAspect="1" noChangeArrowheads="1"/>
          </p:cNvPicPr>
          <p:nvPr/>
        </p:nvPicPr>
        <p:blipFill>
          <a:blip r:embed="rId2"/>
          <a:srcRect t="1291" r="7226" b="5765"/>
          <a:stretch>
            <a:fillRect/>
          </a:stretch>
        </p:blipFill>
        <p:spPr bwMode="auto">
          <a:xfrm>
            <a:off x="214282" y="2007438"/>
            <a:ext cx="3714776" cy="291354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79713" y="617043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2.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स्कलेरोटिनिया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स्टेम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रोट</a:t>
            </a:r>
            <a:endParaRPr lang="en-US" b="1" dirty="0">
              <a:latin typeface="Calibri" pitchFamily="34" charset="0"/>
              <a:cs typeface="Mangal" panose="02040503050203030202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2904" y="986375"/>
            <a:ext cx="383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पैथोजन –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स्कलेरोटिनिया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स्कलेरोटियम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6678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4367" y="229219"/>
            <a:ext cx="4471095" cy="647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तने पर लक्षण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रोगी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समाप्त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ताँबे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गुदेदार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आसानी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धज्जिया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उतर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पैथोजन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निशान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सफेद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स्थिती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माइसेलियम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मुलायम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स्कलोरिटिया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यद्यपि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फलिया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6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14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इन्चेज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ऊपर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कुद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फूल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http://bugwoodcloud.org/images/768x512/5361604.jpg"/>
          <p:cNvPicPr>
            <a:picLocks noChangeAspect="1" noChangeArrowheads="1"/>
          </p:cNvPicPr>
          <p:nvPr/>
        </p:nvPicPr>
        <p:blipFill>
          <a:blip r:embed="rId2"/>
          <a:srcRect l="32227" r="31640" b="15038"/>
          <a:stretch>
            <a:fillRect/>
          </a:stretch>
        </p:blipFill>
        <p:spPr bwMode="auto">
          <a:xfrm>
            <a:off x="152305" y="2099256"/>
            <a:ext cx="3714776" cy="3342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767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456" y="929870"/>
            <a:ext cx="873187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800" b="1" dirty="0"/>
              <a:t>उर्वरक की खुराक</a:t>
            </a:r>
            <a:r>
              <a:rPr lang="en-IN" sz="2800" dirty="0"/>
              <a:t> </a:t>
            </a:r>
          </a:p>
          <a:p>
            <a:pPr algn="just">
              <a:spcBef>
                <a:spcPts val="1200"/>
              </a:spcBef>
            </a:pPr>
            <a:r>
              <a:rPr lang="hi-IN" sz="2800" b="1" dirty="0"/>
              <a:t>जैविक खाद</a:t>
            </a:r>
            <a:r>
              <a:rPr lang="en-IN" sz="2800" b="1" dirty="0"/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गोबर खाद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कम्पोस्ट खाद को हल से ढक दो। 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शीप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पैनिंग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बकरीयों</a:t>
            </a:r>
            <a:r>
              <a:rPr lang="en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को खेत मैं बिठाना</a:t>
            </a:r>
            <a:r>
              <a:rPr lang="en-IN" sz="2000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कारटिंग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टैन्क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सिल्ट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जो की</a:t>
            </a:r>
            <a:r>
              <a:rPr lang="en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दक्षिणी</a:t>
            </a:r>
            <a:r>
              <a:rPr lang="en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भारत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प्रचलित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hi-IN" sz="2800" b="1" dirty="0"/>
              <a:t>अजैविक खाद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सिफारिश के अनुसार प्रति हेक्टेयर 30 किलो ग्राम नत्र , 40 किलो ग्राम फॉस्फरोस और 20 किलो ग्राम पोटैशियम का उपयोग करें। 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hi-IN" sz="2800" b="1" dirty="0"/>
              <a:t>उर्वरक का अनुप्रयोग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बिजाई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फर्टीलाइजर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मिश्रण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उपयुक्त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1/3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टोटल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बुनाई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ए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40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कटाई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मल्टीकट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अपनाए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4033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02299" y="947739"/>
            <a:ext cx="500988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सिरोटिनीया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सिरोटीओयम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सर्दियो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ऊपज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दूसरे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परन्तु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वर्षोतक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जिवीत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उन्डा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चाहिये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उनके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अंकुरण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सर्दियो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बर्फीला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endParaRPr lang="hi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बसन्त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स्प्रींग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मिट्टी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1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2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इन्चेज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 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अंकुरित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छतरी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कनोपी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जमीन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को ढकती है|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जमीन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काफी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अंकुरण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गुलाबी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चपटे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कप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मशरूम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डिस्क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जिसे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एपेथिशिया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कहते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कोनिडिया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असेक्यूयल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ऐसकोस्पोर्स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सेक्यूअल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एपोथिशीया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एसकोस्पोर्स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प्राथमिक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स्त्रोत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आलू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टिके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लाखो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ऐसकोस्पोर्स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(8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मिलियन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एपेथाशियम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अनुकूल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उन्डो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व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हवा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बाहर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आ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एसकोस्पोर्स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हवा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फैल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हवा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तरंग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पडोस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चलती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s://www.pioneer.com/CMRoot/Pioneer/US/images/agronomy/library_soybeans/diseases/molds/white_mold_dis_cycle_zoom.gif"/>
          <p:cNvPicPr>
            <a:picLocks noChangeAspect="1" noChangeArrowheads="1"/>
          </p:cNvPicPr>
          <p:nvPr/>
        </p:nvPicPr>
        <p:blipFill>
          <a:blip r:embed="rId2"/>
          <a:srcRect b="11512"/>
          <a:stretch>
            <a:fillRect/>
          </a:stretch>
        </p:blipFill>
        <p:spPr bwMode="auto">
          <a:xfrm>
            <a:off x="0" y="1916832"/>
            <a:ext cx="3768622" cy="25202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68914" y="578407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रोग का चक्र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042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2-3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नॉन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होस्ट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मक्का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अनाज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उदाहरणतः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गेहूं, जौ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ओट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को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ऊपरी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हटाकर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उससे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एपोथिशिया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जितने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पैदा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भूमिसंरक्षीत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अनाज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ओट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जौ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गेंहू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जो की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बोया 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एपोथिशिया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प्रोत्साहित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जबकि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केवल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की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ऐसा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कर सकती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संभावित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सिरोटोनिया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सम्भावना को कम कर सकता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72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9477" y="1031321"/>
            <a:ext cx="574397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लक्षण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:</a:t>
            </a:r>
            <a:endParaRPr lang="en-IN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नकरोटिक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स्पॉट्स 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फोलिएज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रिंग्स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केन्द्रीत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सम्मिलित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बडा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नेकरोटिक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कुछ अवधि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सूखकर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परिपक्व होने से पहले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गिर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निशान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मुख्य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ओर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निशानो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केन्द्रीत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रींग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अच्छी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परिभाषित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बोर्डर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झुर्रीदार 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रंग के,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अनियमित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,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ली हुयी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सिकुड़न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मैकेनिकल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इन्जुरी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क्षति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रोग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अल्टरनेरिया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लीफ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स्पाट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सेकन्डरी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आक्रमणकारी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Alternaria leaf sp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566" y="1131313"/>
            <a:ext cx="2438578" cy="27146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</p:pic>
      <p:pic>
        <p:nvPicPr>
          <p:cNvPr id="4" name="Picture 2" descr="http://agdev.anr.udel.edu/weeklycropupdate/wp-content/uploads/2011/08/Alternaria.jpg"/>
          <p:cNvPicPr>
            <a:picLocks noChangeAspect="1" noChangeArrowheads="1"/>
          </p:cNvPicPr>
          <p:nvPr/>
        </p:nvPicPr>
        <p:blipFill>
          <a:blip r:embed="rId3"/>
          <a:srcRect b="7018"/>
          <a:stretch>
            <a:fillRect/>
          </a:stretch>
        </p:blipFill>
        <p:spPr bwMode="auto">
          <a:xfrm>
            <a:off x="175860" y="3985209"/>
            <a:ext cx="2519036" cy="264683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199727" y="153405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3"/>
            </a:pP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अल्टरनेरिया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लीफ  स्पोट </a:t>
            </a:r>
          </a:p>
        </p:txBody>
      </p:sp>
      <p:sp>
        <p:nvSpPr>
          <p:cNvPr id="6" name="Rectangle 5"/>
          <p:cNvSpPr/>
          <p:nvPr/>
        </p:nvSpPr>
        <p:spPr>
          <a:xfrm>
            <a:off x="2633144" y="661989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पैथोजन  -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अल्टरनेरिया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टेन्यूसीमा</a:t>
            </a:r>
            <a:endParaRPr lang="en-US" b="1" dirty="0">
              <a:latin typeface="Calibri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12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9961" y="998979"/>
            <a:ext cx="535761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एलटरनेरिया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सर्दियो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बचे कुचे अवशेष 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मृदा 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जों 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माइसेलियम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जीवीत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endParaRPr lang="hi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जमीन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हवा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बसंत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अनुकुल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परिस्थितीयो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शीघ्र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परिपक्व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लीफ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स्पॉट्स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छोडते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दूसरे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हवा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छीटे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पूरे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बसन्त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चक्र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चलता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अनुकुल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उपस्थित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एलटरनेरिया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आने की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अनुकुल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भारी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ओस होतें हैं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65-73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डीग्री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Fig.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376" y="2184372"/>
            <a:ext cx="2919683" cy="256161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253490" y="436739"/>
            <a:ext cx="137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रोग </a:t>
            </a:r>
            <a:r>
              <a:rPr lang="en-IN" b="1" dirty="0" err="1"/>
              <a:t>का</a:t>
            </a:r>
            <a:r>
              <a:rPr lang="en-IN" b="1" dirty="0"/>
              <a:t> चक्र </a:t>
            </a:r>
          </a:p>
        </p:txBody>
      </p:sp>
    </p:spTree>
    <p:extLst>
      <p:ext uri="{BB962C8B-B14F-4D97-AF65-F5344CB8AC3E}">
        <p14:creationId xmlns:p14="http://schemas.microsoft.com/office/powerpoint/2010/main" val="2307180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स्वस्थ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प्रमाणित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सहनशील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किस्मों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संतुलित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उर्वरकों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8806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5999" y="2982724"/>
            <a:ext cx="523142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मिकेनिकल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हटाकर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जलादे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1577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0174" y="2806863"/>
            <a:ext cx="54735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सिम्पटमस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आन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लीव्ज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एन्ड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स्टेम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 :</a:t>
            </a:r>
            <a:endParaRPr lang="en-IN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प्रारम्भीक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अनियमित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निशान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लीजन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पॉड्स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प्रगतिशील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ब्लेक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फ्रुटिंग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बॉडीज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ढक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वीनल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नेकरोसिसि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लीफ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रौलिंग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केन्करर्स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पेटिओल्स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परिपक्व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पतणड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anthracnose (Colletotrichum truncatum ) on soybean (Glycine max ) - 5469595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 r="21874" b="9810"/>
          <a:stretch>
            <a:fillRect/>
          </a:stretch>
        </p:blipFill>
        <p:spPr bwMode="auto">
          <a:xfrm>
            <a:off x="425013" y="2484490"/>
            <a:ext cx="2684627" cy="1707368"/>
          </a:xfrm>
          <a:prstGeom prst="rect">
            <a:avLst/>
          </a:prstGeom>
          <a:noFill/>
        </p:spPr>
      </p:pic>
      <p:pic>
        <p:nvPicPr>
          <p:cNvPr id="4" name="Picture 2" descr="Symptoms on leav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374" y="4276744"/>
            <a:ext cx="2567904" cy="163407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654935" y="1246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4"/>
            </a:pP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ऐन्थराक्नोज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/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पोड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ब्लाइट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आफ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सोयाबीन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3290" y="870091"/>
            <a:ext cx="3603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पैथोजन  - 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Colletotrichum</a:t>
            </a:r>
            <a:r>
              <a:rPr lang="en-IN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truncatum</a:t>
            </a:r>
            <a:r>
              <a:rPr lang="en-IN" i="1" dirty="0">
                <a:latin typeface="Calibri" pitchFamily="34" charset="0"/>
                <a:cs typeface="Calibri" pitchFamily="34" charset="0"/>
              </a:rPr>
              <a:t> </a:t>
            </a:r>
            <a:endParaRPr lang="en-US" b="1" dirty="0">
              <a:latin typeface="Calibri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2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86389" y="2125014"/>
            <a:ext cx="476518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b="1" dirty="0"/>
              <a:t>फलियाँ पर लक्षण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सिकुड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फंफूदी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लग जाती 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यदि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बोये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गए तो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क्षेपण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डम्पींग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आफ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बीजपत्रो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कोटिलिडिनस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सिकुड़े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केन्कर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http://bugwoodcloud.org/images/768x512/5358881.jpg"/>
          <p:cNvPicPr>
            <a:picLocks noChangeAspect="1" noChangeArrowheads="1"/>
          </p:cNvPicPr>
          <p:nvPr/>
        </p:nvPicPr>
        <p:blipFill>
          <a:blip r:embed="rId2"/>
          <a:srcRect l="11719" r="2343" b="7200"/>
          <a:stretch>
            <a:fillRect/>
          </a:stretch>
        </p:blipFill>
        <p:spPr bwMode="auto">
          <a:xfrm>
            <a:off x="132601" y="2125014"/>
            <a:ext cx="3306057" cy="3071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1028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30031" y="727971"/>
            <a:ext cx="470291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सर्दियो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माइसेलियम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endParaRPr lang="hi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प्रारम्भीक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वयस्क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इनसे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प्रभा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वित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प्रजनन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पैदा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हुये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सुरतने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संवेदशील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इसलिये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काफी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12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घन्टे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आवश्यक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सफल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endParaRPr lang="hi-IN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रोग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पैथोजन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टीक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इनाक्यूलम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जीवीत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बीच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अन्दर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लिए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सम्भव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दिखाए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परिपक्व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जाए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कोनिडीया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प्रारम्भीक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टीके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बौछारो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व्यापक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रूप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फोग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12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घन्टे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उचित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अवस्थाए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Anthracnose of Turfgrass Disease Cyc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1772816"/>
            <a:ext cx="3674433" cy="295232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27068" y="764008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/>
              <a:t>रोग का चक्र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73441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सोयाबीन फसल के बाद अनाज की फसल लें।</a:t>
            </a:r>
            <a:endParaRPr lang="en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स्वास्थ्य और प्रमाणित बीजों का इस्तेमाल करें।</a:t>
            </a:r>
            <a:endParaRPr lang="en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प्रतिरोधी किस्मों का उपयोग करें। 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कटाई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क्लीन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प्लोओइंग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की सहायता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हटा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पिछले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ठूंठो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अच्छे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स्थापित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674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2112" y="2497359"/>
            <a:ext cx="7039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 err="1"/>
              <a:t>पोषक</a:t>
            </a:r>
            <a:r>
              <a:rPr lang="en-IN" sz="4000" b="1" dirty="0"/>
              <a:t> </a:t>
            </a:r>
            <a:r>
              <a:rPr lang="en-IN" sz="4000" b="1" dirty="0" err="1"/>
              <a:t>तत्वों</a:t>
            </a:r>
            <a:r>
              <a:rPr lang="en-IN" sz="4000" b="1" dirty="0"/>
              <a:t> </a:t>
            </a:r>
            <a:r>
              <a:rPr lang="en-IN" sz="4000" b="1" dirty="0" err="1"/>
              <a:t>की</a:t>
            </a:r>
            <a:r>
              <a:rPr lang="en-IN" sz="4000" b="1" dirty="0"/>
              <a:t> </a:t>
            </a:r>
            <a:r>
              <a:rPr lang="en-IN" sz="4000" b="1" dirty="0" err="1"/>
              <a:t>कमी</a:t>
            </a:r>
            <a:r>
              <a:rPr lang="en-IN" sz="4000" b="1" dirty="0"/>
              <a:t> </a:t>
            </a:r>
            <a:r>
              <a:rPr lang="en-IN" sz="4000" b="1" dirty="0" err="1"/>
              <a:t>और</a:t>
            </a:r>
            <a:r>
              <a:rPr lang="en-IN" sz="4000" b="1" dirty="0"/>
              <a:t> </a:t>
            </a:r>
            <a:r>
              <a:rPr lang="en-IN" sz="4000" b="1" dirty="0" err="1"/>
              <a:t>प्रबंधन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861579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4781" y="1851942"/>
            <a:ext cx="55013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800" b="1" dirty="0"/>
              <a:t>तने पर लक्षण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छिछल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निशान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लीजनस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लाइन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माइक्रोस्कोलेरिशिया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वसक्यूलर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इलि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नटस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बनने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गुदे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बनते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एपी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ड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रमल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भूरे-काले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प्रचुर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मात्रा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नोड्स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इधर उधर बिखरे हुए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धब्बे 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5929" b="6896"/>
          <a:stretch>
            <a:fillRect/>
          </a:stretch>
        </p:blipFill>
        <p:spPr bwMode="auto">
          <a:xfrm>
            <a:off x="237829" y="2483007"/>
            <a:ext cx="2862691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197435" y="449619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5"/>
            </a:pP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चारकोल रॉट</a:t>
            </a:r>
            <a:endParaRPr lang="en-US" b="1" dirty="0">
              <a:latin typeface="Calibri" pitchFamily="34" charset="0"/>
              <a:cs typeface="Mangal" panose="02040503050203030202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62762" y="835248"/>
            <a:ext cx="3703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पैथोजन  -  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Macrophomina</a:t>
            </a:r>
            <a:r>
              <a:rPr lang="en-IN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phaseolina</a:t>
            </a:r>
            <a:endParaRPr lang="en-IN" i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847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8051" y="1815921"/>
            <a:ext cx="5115038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पौधों पर लक्षण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हाइपोकोटाइल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उडा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हुआ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लाल-भूरा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देखा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जडो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ऊपर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इसके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समाप्त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विशेषकर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सूखे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छि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हुए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ग्रसित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ठन्डे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स्थिती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http://aes.missouri.edu/delta/muguide/g4452_1.jpg"/>
          <p:cNvPicPr>
            <a:picLocks noChangeAspect="1" noChangeArrowheads="1"/>
          </p:cNvPicPr>
          <p:nvPr/>
        </p:nvPicPr>
        <p:blipFill>
          <a:blip r:embed="rId2"/>
          <a:srcRect l="8105" t="-877" r="51368" b="17543"/>
          <a:stretch>
            <a:fillRect/>
          </a:stretch>
        </p:blipFill>
        <p:spPr bwMode="auto">
          <a:xfrm>
            <a:off x="502450" y="3016256"/>
            <a:ext cx="1857388" cy="178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2216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3731" y="2168310"/>
            <a:ext cx="655026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जड़ों पर लक्षण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मूलजड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वसक्यूलर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लाल-भूरा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बदरंग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शीर्ष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क्राऊन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लकडीनुमा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धारिया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6" descr="http://www.apsnet.org/publications/imageresources/PublishingImages/2010/IW0001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482" y="2306116"/>
            <a:ext cx="1915495" cy="1752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1031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617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रोग चक्र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चारकोल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भूमिजनित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मैकरोफोमिना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फासइओलिना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नुकसान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पहुचानेवाली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यद्यपि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विशेषकर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दक्षिणी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पूर्व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पूर्वी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केन्द्रीय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क्षेत्रो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में|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चारकोल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प्रतिनिधीक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अर्द्ध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काफी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नजर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सूखा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वृद्धि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धीमी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25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सिंचाई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परिपक्वता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सख्त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ढांचा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जिसको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कहते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एक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दूसरे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hi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के जड़ और तने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 ऊतक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सालो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कचरे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वेशेष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सूखे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जीवित रहती है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सूखी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परिस्थिती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यां,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अपेक्षाक्रत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की 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पोषक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तत्व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अनुकूल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9459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गर्मीयो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संतुलित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फर्टीलाइजेशन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निश्चित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अनाज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अच्छा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निकास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प्रबन्ध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पिछले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ठूठ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नाश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9395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3791" y="2934377"/>
            <a:ext cx="748262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बायोलोजिकल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ट्राइकोडरमा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होरजिआनम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विरीडे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@ 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56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कैमीकल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चारकोल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वृतमान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रसायन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उपलब्ध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स्तर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रोगाणु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सूखी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तेजी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होगी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चारकोल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छुटकारा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मिलेगा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सलाह अनुसार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कीटनाशक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बीज-नियंत्रण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646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6.	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कोलररोट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/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स्केलरोशियल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ब्लाइट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000" b="1" dirty="0">
                <a:latin typeface="Calibri" pitchFamily="34" charset="0"/>
                <a:cs typeface="Mangal" panose="02040503050203030202" pitchFamily="18" charset="0"/>
              </a:rPr>
              <a:t>पैथोजन – (</a:t>
            </a:r>
            <a:r>
              <a:rPr lang="en-IN" sz="2000" i="1" dirty="0" err="1">
                <a:latin typeface="Calibri" pitchFamily="34" charset="0"/>
                <a:cs typeface="Calibri" pitchFamily="34" charset="0"/>
              </a:rPr>
              <a:t>Sclerotium</a:t>
            </a:r>
            <a:r>
              <a:rPr lang="en-IN" sz="20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000" i="1" dirty="0" err="1">
                <a:latin typeface="Calibri" pitchFamily="34" charset="0"/>
                <a:cs typeface="Calibri" pitchFamily="34" charset="0"/>
              </a:rPr>
              <a:t>rolfsii</a:t>
            </a:r>
            <a:r>
              <a:rPr lang="en-IN" sz="20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000" dirty="0">
                <a:latin typeface="Calibri" pitchFamily="34" charset="0"/>
                <a:cs typeface="Calibri" pitchFamily="34" charset="0"/>
              </a:rPr>
              <a:t>(teleomorph: </a:t>
            </a:r>
            <a:r>
              <a:rPr lang="en-IN" sz="2000" i="1" dirty="0" err="1">
                <a:latin typeface="Calibri" pitchFamily="34" charset="0"/>
                <a:cs typeface="Calibri" pitchFamily="34" charset="0"/>
              </a:rPr>
              <a:t>Athelia</a:t>
            </a:r>
            <a:r>
              <a:rPr lang="en-IN" sz="20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000" i="1" dirty="0" err="1">
                <a:latin typeface="Calibri" pitchFamily="34" charset="0"/>
                <a:cs typeface="Calibri" pitchFamily="34" charset="0"/>
              </a:rPr>
              <a:t>rolfsii</a:t>
            </a:r>
            <a:r>
              <a:rPr lang="en-IN" sz="2000" dirty="0">
                <a:latin typeface="Calibri" pitchFamily="34" charset="0"/>
                <a:cs typeface="Calibri" pitchFamily="34" charset="0"/>
              </a:rPr>
              <a:t>)</a:t>
            </a:r>
            <a:endParaRPr lang="en-US" sz="2000" b="1" dirty="0">
              <a:latin typeface="Calibri" pitchFamily="34" charset="0"/>
              <a:cs typeface="Mangal" panose="02040503050203030202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2579" y="2413338"/>
            <a:ext cx="75105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b="1" dirty="0"/>
              <a:t>परपोषी </a:t>
            </a:r>
            <a:r>
              <a:rPr lang="en-IN" b="1" dirty="0" err="1"/>
              <a:t>श्रेणी</a:t>
            </a:r>
            <a:r>
              <a:rPr lang="en-IN" b="1" dirty="0"/>
              <a:t>(</a:t>
            </a:r>
            <a:r>
              <a:rPr lang="hi-IN" b="1" dirty="0"/>
              <a:t>होस्ट रेंज</a:t>
            </a:r>
            <a:r>
              <a:rPr lang="en-IN" b="1" dirty="0"/>
              <a:t>):</a:t>
            </a:r>
          </a:p>
          <a:p>
            <a:endParaRPr lang="en-IN" b="1" dirty="0"/>
          </a:p>
          <a:p>
            <a:r>
              <a:rPr lang="en-IN" dirty="0" err="1"/>
              <a:t>सेब</a:t>
            </a:r>
            <a:r>
              <a:rPr lang="en-IN" dirty="0"/>
              <a:t>, </a:t>
            </a:r>
            <a:r>
              <a:rPr lang="en-IN" dirty="0" err="1"/>
              <a:t>मूंगफली</a:t>
            </a:r>
            <a:r>
              <a:rPr lang="en-IN" dirty="0"/>
              <a:t>, </a:t>
            </a:r>
            <a:r>
              <a:rPr lang="en-IN" dirty="0" err="1"/>
              <a:t>आलू</a:t>
            </a:r>
            <a:r>
              <a:rPr lang="en-IN" dirty="0"/>
              <a:t>, </a:t>
            </a:r>
            <a:r>
              <a:rPr lang="en-IN" dirty="0" err="1"/>
              <a:t>टमाटर</a:t>
            </a:r>
            <a:r>
              <a:rPr lang="en-IN" dirty="0"/>
              <a:t> </a:t>
            </a:r>
            <a:r>
              <a:rPr lang="en-IN" dirty="0" err="1"/>
              <a:t>सहित</a:t>
            </a:r>
            <a:r>
              <a:rPr lang="en-IN" dirty="0"/>
              <a:t> 500 </a:t>
            </a:r>
            <a:r>
              <a:rPr lang="en-IN" dirty="0" err="1"/>
              <a:t>से</a:t>
            </a:r>
            <a:r>
              <a:rPr lang="en-IN" dirty="0"/>
              <a:t> </a:t>
            </a:r>
            <a:r>
              <a:rPr lang="en-IN" dirty="0" err="1"/>
              <a:t>अधिक</a:t>
            </a:r>
            <a:r>
              <a:rPr lang="en-IN" dirty="0"/>
              <a:t> </a:t>
            </a:r>
            <a:r>
              <a:rPr lang="en-IN" dirty="0" err="1"/>
              <a:t>पौधों</a:t>
            </a:r>
            <a:r>
              <a:rPr lang="en-IN" dirty="0"/>
              <a:t> </a:t>
            </a:r>
            <a:r>
              <a:rPr lang="en-IN" dirty="0" err="1"/>
              <a:t>की</a:t>
            </a:r>
            <a:r>
              <a:rPr lang="en-IN" dirty="0"/>
              <a:t> </a:t>
            </a:r>
            <a:r>
              <a:rPr lang="en-IN" dirty="0" err="1"/>
              <a:t>प्रजातियों</a:t>
            </a:r>
            <a:r>
              <a:rPr lang="en-IN" dirty="0"/>
              <a:t>; </a:t>
            </a:r>
            <a:r>
              <a:rPr lang="en-IN" dirty="0" err="1"/>
              <a:t>यह</a:t>
            </a:r>
            <a:r>
              <a:rPr lang="en-IN" dirty="0"/>
              <a:t> </a:t>
            </a:r>
            <a:r>
              <a:rPr lang="en-IN" dirty="0" err="1"/>
              <a:t>भी</a:t>
            </a:r>
            <a:r>
              <a:rPr lang="en-IN" dirty="0"/>
              <a:t> </a:t>
            </a:r>
            <a:r>
              <a:rPr lang="en-IN" dirty="0" err="1"/>
              <a:t>कई</a:t>
            </a:r>
            <a:r>
              <a:rPr lang="en-IN" dirty="0"/>
              <a:t> </a:t>
            </a:r>
            <a:r>
              <a:rPr lang="en-IN" dirty="0" err="1"/>
              <a:t>वुडी</a:t>
            </a:r>
            <a:r>
              <a:rPr lang="en-IN" dirty="0"/>
              <a:t> </a:t>
            </a:r>
            <a:r>
              <a:rPr lang="en-IN" dirty="0" err="1"/>
              <a:t>टूम</a:t>
            </a:r>
            <a:r>
              <a:rPr lang="en-IN" dirty="0"/>
              <a:t>, </a:t>
            </a:r>
            <a:r>
              <a:rPr lang="en-IN" dirty="0" err="1"/>
              <a:t>घास</a:t>
            </a:r>
            <a:r>
              <a:rPr lang="en-IN" dirty="0"/>
              <a:t> annuals </a:t>
            </a:r>
            <a:r>
              <a:rPr lang="en-IN" dirty="0" err="1"/>
              <a:t>और</a:t>
            </a:r>
            <a:r>
              <a:rPr lang="en-IN" dirty="0"/>
              <a:t> </a:t>
            </a:r>
            <a:r>
              <a:rPr lang="en-IN" dirty="0" err="1"/>
              <a:t>aucuba</a:t>
            </a:r>
            <a:r>
              <a:rPr lang="en-IN" dirty="0"/>
              <a:t>, FORSYTHIA, Azalea, Hydrangea, Viburnum, Ageratum, </a:t>
            </a:r>
            <a:r>
              <a:rPr lang="en-IN" dirty="0" err="1"/>
              <a:t>बिगोनिया</a:t>
            </a:r>
            <a:r>
              <a:rPr lang="en-IN" dirty="0"/>
              <a:t>, coneflower, </a:t>
            </a:r>
            <a:r>
              <a:rPr lang="en-IN" dirty="0" err="1"/>
              <a:t>गेंदा</a:t>
            </a:r>
            <a:r>
              <a:rPr lang="en-IN" dirty="0"/>
              <a:t>, </a:t>
            </a:r>
            <a:r>
              <a:rPr lang="en-IN" dirty="0" err="1"/>
              <a:t>स्रीवत</a:t>
            </a:r>
            <a:r>
              <a:rPr lang="en-IN" dirty="0"/>
              <a:t>, </a:t>
            </a:r>
            <a:r>
              <a:rPr lang="en-IN" dirty="0" err="1"/>
              <a:t>गहरे</a:t>
            </a:r>
            <a:r>
              <a:rPr lang="en-IN" dirty="0"/>
              <a:t> </a:t>
            </a:r>
            <a:r>
              <a:rPr lang="en-IN" dirty="0" err="1"/>
              <a:t>नीले</a:t>
            </a:r>
            <a:r>
              <a:rPr lang="en-IN" dirty="0"/>
              <a:t> </a:t>
            </a:r>
            <a:r>
              <a:rPr lang="en-IN" dirty="0" err="1"/>
              <a:t>रंग</a:t>
            </a:r>
            <a:r>
              <a:rPr lang="en-IN" dirty="0"/>
              <a:t> </a:t>
            </a:r>
            <a:r>
              <a:rPr lang="en-IN" dirty="0" err="1"/>
              <a:t>और</a:t>
            </a:r>
            <a:r>
              <a:rPr lang="en-IN" dirty="0"/>
              <a:t> Zinnia </a:t>
            </a:r>
            <a:r>
              <a:rPr lang="en-IN" dirty="0" err="1"/>
              <a:t>सहित</a:t>
            </a:r>
            <a:r>
              <a:rPr lang="en-IN" dirty="0"/>
              <a:t> </a:t>
            </a:r>
            <a:r>
              <a:rPr lang="en-IN" dirty="0" err="1"/>
              <a:t>बारहमासी</a:t>
            </a:r>
            <a:r>
              <a:rPr lang="en-IN" dirty="0"/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2184311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65579" y="1519707"/>
            <a:ext cx="5836753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लक्षण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नीचे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अचानक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पीलापन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सूखना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प्रथम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निशान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शिघ्र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हाइपोकोटाइल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बढते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घेरा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गर्डल्ड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सूखकर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ज्यादातर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मृत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लिपट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बहुत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तांबे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पदार्थ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गेंदाकार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Collar r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83" y="1881913"/>
            <a:ext cx="3000396" cy="300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15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5324" y="231816"/>
            <a:ext cx="5808371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अंकुरित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बसन्त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हाइफल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ग्रोथ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हाईफी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इन्टरसेल्यूलर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इन्टरासेल्यूलर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फगस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ओक्जेलिक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एसिड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पोलिगलेक्टरोनेज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सेल्यूलेज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पैदा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सैल्स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अलग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मृत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कारण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2-4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सोफ्ट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रोट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ट्रन्क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सोफ्टरोट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केन्कर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फेलिएज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विल्ट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ब्रान्च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डाईबेक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घिर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बढती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सेकन्डरी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साइकल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हाइफी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स्वस्थ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संवेदनशील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सुकडते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बेसिडियोस्पोर्स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उत्पत्तिभी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सैकन्डरी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साइकल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योगदान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बैसिडियोस्पोर्स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सम्बन्ध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फूलने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1-3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अंकुरित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टयूबस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उत्पत्ती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जर्म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टयूब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एपरीसोरिया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फूला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हुआ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गद्दे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छेद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उत्पत्ती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सर्दियो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माइसेलियम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कचरे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हाइ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नियल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पास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वेल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ड्रेन्ड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रोगाणु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माश्सेलियम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जिवीत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मृत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जैविक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पदार्थो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सवेंदनशील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जीवीत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हाइफल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वृद्धी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अंकुरण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भिगी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चाहिये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उध्व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वृद्धी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होस्ट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प्रवेश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बढना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27-30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. / 81-86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यदी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अपस्थित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4" descr="Southern blight, Southern stem blight, White mold Disease Cycle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1916833"/>
            <a:ext cx="2592288" cy="240141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64703" y="605307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रोग चक्र </a:t>
            </a:r>
          </a:p>
        </p:txBody>
      </p:sp>
    </p:spTree>
    <p:extLst>
      <p:ext uri="{BB962C8B-B14F-4D97-AF65-F5344CB8AC3E}">
        <p14:creationId xmlns:p14="http://schemas.microsoft.com/office/powerpoint/2010/main" val="242423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8554" y="685171"/>
            <a:ext cx="7242112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/>
            </a:pP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नाइट्रोजन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एन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) - </a:t>
            </a: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सिम्पटम्पस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2500" b="1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5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क्लोरोटिक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नोडयूलेशन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इसका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परिणाम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टीके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गीलापन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काम ज्यादा रहता हैं। 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Photo: soybean field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1715" y="3936697"/>
            <a:ext cx="3729900" cy="2571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6487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गर्मीयो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संतुलित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खाद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सुनिश्चित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मक्का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ज्वार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4888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1217" y="2767281"/>
            <a:ext cx="61367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मैकेनिकल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मेथड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अच्छे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निकासी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बनाये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पिछले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ठुन्ठों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नाश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470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बायोलोजिकल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उपचार-ट्राइकोडरमा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हरजियानम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विरीडे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./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किलो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 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उसके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को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@ 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/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5255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1825" y="2567226"/>
            <a:ext cx="57761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कैमिकल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उपचार-कारबोक्सीन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37.5% +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थायरम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37.5 %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डी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(ए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2.25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/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@ 3.5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संयोजन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6287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7.	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सरकोस्पोरा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लीफ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ब्लाइट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एन्ड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परपल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सीड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स्टेन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पैथोजन –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Cercospora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kikuchi</a:t>
            </a:r>
            <a:endParaRPr lang="en-IN" sz="2800" i="1" dirty="0">
              <a:latin typeface="Calibri" pitchFamily="34" charset="0"/>
              <a:cs typeface="Calibri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मेंजबान (होस्ट रेंज): सोयाबीन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426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2522" y="1024659"/>
            <a:ext cx="3381379" cy="5160079"/>
            <a:chOff x="690555" y="857232"/>
            <a:chExt cx="3381379" cy="516007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0555" y="857232"/>
              <a:ext cx="3311638" cy="235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7224" y="3429000"/>
              <a:ext cx="3214710" cy="2588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" name="Rectangle 5"/>
          <p:cNvSpPr/>
          <p:nvPr/>
        </p:nvSpPr>
        <p:spPr>
          <a:xfrm>
            <a:off x="1237476" y="441013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b="1" dirty="0"/>
              <a:t>पत्तों पर लक्षण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3805707" y="1099834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प्रभावित</a:t>
            </a:r>
            <a:r>
              <a:rPr lang="en-IN" dirty="0"/>
              <a:t> </a:t>
            </a:r>
            <a:r>
              <a:rPr lang="en-IN" dirty="0" err="1"/>
              <a:t>पत्तियां</a:t>
            </a:r>
            <a:r>
              <a:rPr lang="en-IN" dirty="0"/>
              <a:t> </a:t>
            </a:r>
            <a:r>
              <a:rPr lang="en-IN" dirty="0" err="1"/>
              <a:t>एक</a:t>
            </a:r>
            <a:r>
              <a:rPr lang="en-IN" dirty="0"/>
              <a:t> </a:t>
            </a:r>
            <a:r>
              <a:rPr lang="hi-IN" dirty="0"/>
              <a:t>ब्रोंज़िंग</a:t>
            </a:r>
            <a:r>
              <a:rPr lang="en-IN" dirty="0"/>
              <a:t> / </a:t>
            </a:r>
            <a:r>
              <a:rPr lang="hi-IN" dirty="0"/>
              <a:t>पुर्प्लिंग के </a:t>
            </a:r>
            <a:r>
              <a:rPr lang="en-IN" dirty="0"/>
              <a:t> </a:t>
            </a:r>
            <a:r>
              <a:rPr lang="en-IN" dirty="0" err="1"/>
              <a:t>मलिनकिरण</a:t>
            </a:r>
            <a:r>
              <a:rPr lang="en-IN" dirty="0"/>
              <a:t> </a:t>
            </a:r>
            <a:r>
              <a:rPr lang="en-IN" dirty="0" err="1"/>
              <a:t>का</a:t>
            </a:r>
            <a:r>
              <a:rPr lang="en-IN" dirty="0"/>
              <a:t> </a:t>
            </a:r>
            <a:r>
              <a:rPr lang="en-IN" dirty="0" err="1"/>
              <a:t>विकास</a:t>
            </a:r>
            <a:r>
              <a:rPr lang="en-IN" dirty="0"/>
              <a:t> </a:t>
            </a:r>
            <a:r>
              <a:rPr lang="en-IN" dirty="0" err="1"/>
              <a:t>करतें</a:t>
            </a:r>
            <a:r>
              <a:rPr lang="en-IN" dirty="0"/>
              <a:t> </a:t>
            </a:r>
            <a:r>
              <a:rPr lang="en-IN" dirty="0" err="1"/>
              <a:t>हैं</a:t>
            </a:r>
            <a:r>
              <a:rPr lang="en-IN" dirty="0"/>
              <a:t>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i-IN" dirty="0"/>
              <a:t>ये लक्षण जमीन के ऊपर पौधें के सभी भागों पर लग सकते हैं, लेकिन पत्तियों पर सबसे आम होते हैं।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i-IN" dirty="0"/>
              <a:t>समय के साथ धब्बे सम्मिलित हो जाते है और ब्लाइट फोलिअज</a:t>
            </a:r>
            <a:r>
              <a:rPr lang="en-IN" dirty="0"/>
              <a:t> </a:t>
            </a:r>
            <a:r>
              <a:rPr lang="hi-IN" dirty="0"/>
              <a:t>के कारण समय से पहले पत्ते गिर जातें हैं।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i-IN" dirty="0"/>
              <a:t>यह रोग गीले मौसम में सबसे अधिक व्यापक होता है, खासकर जब फसल कटाई लेट हो रही हो।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955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800" b="1" dirty="0"/>
              <a:t>सोयाबीन दानों पर लक्षण 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IN" sz="2000" i="1" dirty="0">
                <a:latin typeface="Calibri" pitchFamily="34" charset="0"/>
                <a:cs typeface="Calibri" pitchFamily="34" charset="0"/>
              </a:rPr>
              <a:t>C. </a:t>
            </a:r>
            <a:r>
              <a:rPr lang="en-IN" sz="2000" i="1" dirty="0" err="1">
                <a:latin typeface="Calibri" pitchFamily="34" charset="0"/>
                <a:cs typeface="Calibri" pitchFamily="34" charset="0"/>
              </a:rPr>
              <a:t>kikuchii</a:t>
            </a:r>
            <a:r>
              <a:rPr lang="en-IN" sz="20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बैगनी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पडने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IN" sz="2000" i="1" dirty="0">
                <a:latin typeface="Calibri" pitchFamily="34" charset="0"/>
                <a:cs typeface="Calibri" pitchFamily="34" charset="0"/>
              </a:rPr>
              <a:t>C. </a:t>
            </a:r>
            <a:r>
              <a:rPr lang="en-IN" sz="2000" i="1" dirty="0" err="1">
                <a:latin typeface="Calibri" pitchFamily="34" charset="0"/>
                <a:cs typeface="Calibri" pitchFamily="34" charset="0"/>
              </a:rPr>
              <a:t>kikuchii</a:t>
            </a:r>
            <a:r>
              <a:rPr lang="en-IN" sz="20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चरण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गुलाबी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बैगनी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61" y="3140624"/>
            <a:ext cx="461962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00614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डिजीज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साइकल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सरकोस्पोरा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किकूची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सर्दियो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(75-80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हवा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बौछारो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जहा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साइकल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प्रतिनिधिक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तरीके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फूलो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शुरू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पोड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ऊपर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फैलती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हाइलम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यदि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बोया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बढती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कोटिलिडिन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फिर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पहुच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स्थिती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झड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दूसरे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स्थिती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स्थापित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156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मैनेजेन्ट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़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स्वस्थ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सरटीफाइड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सोयाबीन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अनाज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9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2885" y="1659285"/>
            <a:ext cx="755989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मैकनिकल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मेथड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रूप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क्लीन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प्लाओइंग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कटाई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तुरन्त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हटा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पिछले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ठूठो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नाश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58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2276" y="1105287"/>
            <a:ext cx="808793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मैनेज</a:t>
            </a:r>
            <a:r>
              <a:rPr lang="hi-IN" sz="2400" b="1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न्ट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- N 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प्रबन्धन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/>
              <a:t>जैविक नाइट्रोजन स्थिरीकरण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और भूमि में नत्र युक्त</a:t>
            </a: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जैविक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पदार्थ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से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नाइट्रोजन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मात्रा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उपलब्ध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endParaRPr lang="hi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यदि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नोडयूलेशन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फेल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नाइट्रोजिनस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फर्टीलाइजर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इस्तेमाल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करना योग्य नहीं है।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hi-IN" dirty="0">
                <a:latin typeface="Calibri" pitchFamily="34" charset="0"/>
                <a:cs typeface="Calibri" pitchFamily="34" charset="0"/>
              </a:rPr>
              <a:t>सोयाबीन बीज, बोने से पहले अपने विशिष्ट राहिज़ोबियम किस्म का निवेशन करना चाहिए, विशेष रूप से उन क्षेत्रों में जहाँ फली फसल पहले से लगाए नहीं गए है।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hi-IN" dirty="0">
                <a:latin typeface="Calibri" pitchFamily="34" charset="0"/>
                <a:cs typeface="Calibri" pitchFamily="34" charset="0"/>
              </a:rPr>
              <a:t>गांठदार पौधों नाइट्रोजन में कमी नहीं की जानी चाहिए और शायद ही कभी किसी भी विकास के चरण में नाइट्रोजन इस्तेमाल करने के लिए सफ़ल रूप से प्रतिक्रिया करेंगें।</a:t>
            </a:r>
            <a:endParaRPr lang="en-IN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389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490282"/>
            <a:ext cx="4572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कैमीकल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मैथड़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उपचार-थारम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+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कार्बेन्डाजिम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(2:1)@ 3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मैनकोजेब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@ 3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कार्बेन्डीयम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(0.05%)</a:t>
            </a:r>
          </a:p>
        </p:txBody>
      </p:sp>
    </p:spTree>
    <p:extLst>
      <p:ext uri="{BB962C8B-B14F-4D97-AF65-F5344CB8AC3E}">
        <p14:creationId xmlns:p14="http://schemas.microsoft.com/office/powerpoint/2010/main" val="839592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5323" y="1661374"/>
            <a:ext cx="569246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b="1" dirty="0" err="1">
                <a:latin typeface="Calibri" pitchFamily="34" charset="0"/>
                <a:cs typeface="Mangal" panose="02040503050203030202" pitchFamily="18" charset="0"/>
              </a:rPr>
              <a:t>पैथोजन-सरकोस्पोरा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1600" b="1" dirty="0" err="1">
                <a:latin typeface="Calibri" pitchFamily="34" charset="0"/>
                <a:cs typeface="Mangal" panose="02040503050203030202" pitchFamily="18" charset="0"/>
              </a:rPr>
              <a:t>सोजिना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IN" sz="1600" i="1" dirty="0" err="1">
                <a:latin typeface="Calibri" pitchFamily="34" charset="0"/>
                <a:cs typeface="Calibri" pitchFamily="34" charset="0"/>
              </a:rPr>
              <a:t>Cercospora</a:t>
            </a:r>
            <a:r>
              <a:rPr lang="en-IN" sz="16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1600" i="1" dirty="0" err="1">
                <a:latin typeface="Calibri" pitchFamily="34" charset="0"/>
                <a:cs typeface="Calibri" pitchFamily="34" charset="0"/>
              </a:rPr>
              <a:t>sojina</a:t>
            </a:r>
            <a:r>
              <a:rPr lang="en-IN" sz="1600" i="1" dirty="0">
                <a:latin typeface="Calibri" pitchFamily="34" charset="0"/>
                <a:cs typeface="Calibri" pitchFamily="34" charset="0"/>
              </a:rPr>
              <a:t>)</a:t>
            </a:r>
            <a:endParaRPr lang="en-US" sz="16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hi-IN" sz="1600" b="1" dirty="0">
                <a:latin typeface="Calibri" pitchFamily="34" charset="0"/>
                <a:cs typeface="Mangal" panose="02040503050203030202" pitchFamily="18" charset="0"/>
              </a:rPr>
              <a:t>लक्षण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16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प्राथमिक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जिनका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व्यास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1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5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मी.मी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.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होता है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राख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मध्य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मरून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लाल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किनारे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अपक्ष्यण के कारण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केंद्र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गिरने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“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शौट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होल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”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असर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छोड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818" y="1545854"/>
            <a:ext cx="2428892" cy="4974902"/>
            <a:chOff x="1142975" y="1571612"/>
            <a:chExt cx="2428892" cy="4974902"/>
          </a:xfrm>
        </p:grpSpPr>
        <p:pic>
          <p:nvPicPr>
            <p:cNvPr id="4" name="Picture 3" descr="http://www.forestryimages.org/images/768x512/5465825.jpg"/>
            <p:cNvPicPr>
              <a:picLocks noChangeAspect="1" noChangeArrowheads="1"/>
            </p:cNvPicPr>
            <p:nvPr/>
          </p:nvPicPr>
          <p:blipFill>
            <a:blip r:embed="rId2"/>
            <a:srcRect r="4545" b="7984"/>
            <a:stretch>
              <a:fillRect/>
            </a:stretch>
          </p:blipFill>
          <p:spPr bwMode="auto">
            <a:xfrm>
              <a:off x="1142975" y="4117622"/>
              <a:ext cx="2428892" cy="2428892"/>
            </a:xfrm>
            <a:prstGeom prst="rect">
              <a:avLst/>
            </a:prstGeom>
            <a:noFill/>
          </p:spPr>
        </p:pic>
        <p:pic>
          <p:nvPicPr>
            <p:cNvPr id="5" name="Picture 2" descr="frogey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50698" y="1571612"/>
              <a:ext cx="2421169" cy="2357454"/>
            </a:xfrm>
            <a:prstGeom prst="rect">
              <a:avLst/>
            </a:prstGeom>
            <a:noFill/>
          </p:spPr>
        </p:pic>
      </p:grpSp>
      <p:sp>
        <p:nvSpPr>
          <p:cNvPr id="6" name="Rectangle 5"/>
          <p:cNvSpPr/>
          <p:nvPr/>
        </p:nvSpPr>
        <p:spPr>
          <a:xfrm>
            <a:off x="210541" y="884699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8. </a:t>
            </a:r>
            <a:r>
              <a:rPr lang="en-IN" b="1" dirty="0" err="1"/>
              <a:t>सरकस्पोरा</a:t>
            </a:r>
            <a:r>
              <a:rPr lang="en-IN" b="1" dirty="0"/>
              <a:t> </a:t>
            </a:r>
            <a:r>
              <a:rPr lang="en-IN" b="1" dirty="0" err="1"/>
              <a:t>फ्रॉग</a:t>
            </a:r>
            <a:r>
              <a:rPr lang="en-IN" b="1" dirty="0"/>
              <a:t> </a:t>
            </a:r>
            <a:r>
              <a:rPr lang="en-IN" b="1" dirty="0" err="1"/>
              <a:t>आइ</a:t>
            </a:r>
            <a:r>
              <a:rPr lang="en-IN" b="1" dirty="0"/>
              <a:t> </a:t>
            </a:r>
            <a:r>
              <a:rPr lang="en-IN" b="1" dirty="0" err="1"/>
              <a:t>लीफ़</a:t>
            </a:r>
            <a:r>
              <a:rPr lang="en-IN" b="1" dirty="0"/>
              <a:t> </a:t>
            </a:r>
            <a:r>
              <a:rPr lang="en-IN" b="1" dirty="0" err="1"/>
              <a:t>स्पॉट</a:t>
            </a:r>
            <a:r>
              <a:rPr lang="en-IN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398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6583" y="1870027"/>
            <a:ext cx="72421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सर्दियो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सर्कोस्पोरा फंगस ,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माइसेलियम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संक्रमिव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अकुरित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हैं,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कमजोर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छोटा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पौघ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करती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संख्या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सक्ष्मदर्शी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(कोनिडा)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बीजपत्रो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उत्नन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निशान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लीजन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छोडते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हैं।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यदि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स्वतंत्र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उपलब्ध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घन्टे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स्पोर्स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अंकुरित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होने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हवा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झोको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कोनिडा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थोडी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दूरी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बौछारो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इसका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नतिजा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सैकन्डरी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लीफ,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फलिया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पोड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अनुकूल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परिस्थितीयो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शीघ्र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पुरानी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3596" y="745833"/>
            <a:ext cx="1507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रोग चक्र </a:t>
            </a:r>
          </a:p>
        </p:txBody>
      </p:sp>
    </p:spTree>
    <p:extLst>
      <p:ext uri="{BB962C8B-B14F-4D97-AF65-F5344CB8AC3E}">
        <p14:creationId xmlns:p14="http://schemas.microsoft.com/office/powerpoint/2010/main" val="2566043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स्वस्थ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सरटीफाइड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बीजों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अनाज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69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0913" y="1659285"/>
            <a:ext cx="82682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मैकेनिकल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कटाई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तुरन्त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पूर्णरूप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धों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क्लीन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प्लोइंग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हटा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पिछले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ठूं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ठों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नाश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92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8642" y="2490282"/>
            <a:ext cx="596935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रासायनिक पद्धति 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–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थायरम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+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कार्बेन्डाजियम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(2:1) @ 3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./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स्प्रे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मैनकोजेब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@ 3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कार्बेन्जाडियम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(0.05%)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51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0703" y="3452341"/>
            <a:ext cx="501200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1400" b="1" dirty="0">
                <a:latin typeface="Calibri" pitchFamily="34" charset="0"/>
                <a:cs typeface="Mangal" panose="02040503050203030202" pitchFamily="18" charset="0"/>
              </a:rPr>
              <a:t>लक्षण</a:t>
            </a:r>
            <a:r>
              <a:rPr lang="en-US" sz="1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1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विशिष्टता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कि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अंडाकार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गोलाकार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स्पोट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क्लोरोटिक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हलो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घावो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चारो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तरफ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लीफ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लेमिना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जिसका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स्पोट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मध्य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बदल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विशाल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फन्गल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स्पोरोडोचिया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क्रीमी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इन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स्पोटस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अडाकार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अनियमित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बडी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जगहो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घाव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छिद्रभी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बना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4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लम्बे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घाव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पेटिओल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परभी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पाये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फलिया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गोलाकार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स्पोटस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दिखती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4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4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4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4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Myrothecium symptoms on single lea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086" y="2563699"/>
            <a:ext cx="3220546" cy="328614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4477" y="255892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9"/>
            </a:pP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मायरोथिशियम लीफ  स्पोट </a:t>
            </a:r>
          </a:p>
        </p:txBody>
      </p:sp>
      <p:sp>
        <p:nvSpPr>
          <p:cNvPr id="5" name="Rectangle 4"/>
          <p:cNvSpPr/>
          <p:nvPr/>
        </p:nvSpPr>
        <p:spPr>
          <a:xfrm>
            <a:off x="2068683" y="794242"/>
            <a:ext cx="5413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पैथोजन – मारोथिशियम रोरिडम (</a:t>
            </a:r>
            <a:r>
              <a:rPr lang="en-IN" i="1" dirty="0">
                <a:latin typeface="Calibri" pitchFamily="34" charset="0"/>
                <a:cs typeface="Calibri" pitchFamily="34" charset="0"/>
              </a:rPr>
              <a:t>Myrothecium roridum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)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0703" y="1358463"/>
            <a:ext cx="5012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b="1" dirty="0"/>
              <a:t>में</a:t>
            </a:r>
            <a:r>
              <a:rPr lang="en-IN" b="1" dirty="0" err="1"/>
              <a:t>जबान</a:t>
            </a:r>
            <a:r>
              <a:rPr lang="en-IN" b="1" dirty="0"/>
              <a:t> </a:t>
            </a:r>
            <a:r>
              <a:rPr lang="en-IN" b="1" dirty="0" err="1"/>
              <a:t>की</a:t>
            </a:r>
            <a:r>
              <a:rPr lang="en-IN" b="1" dirty="0"/>
              <a:t> </a:t>
            </a:r>
            <a:r>
              <a:rPr lang="en-IN" b="1" dirty="0" err="1"/>
              <a:t>श्रेणी</a:t>
            </a:r>
            <a:endParaRPr lang="en-IN" b="1" dirty="0"/>
          </a:p>
          <a:p>
            <a:r>
              <a:rPr lang="en-IN" dirty="0" err="1"/>
              <a:t>Lamium</a:t>
            </a:r>
            <a:r>
              <a:rPr lang="en-IN" dirty="0"/>
              <a:t>, </a:t>
            </a:r>
            <a:r>
              <a:rPr lang="en-IN" dirty="0" err="1"/>
              <a:t>Molucella</a:t>
            </a:r>
            <a:r>
              <a:rPr lang="en-IN" dirty="0"/>
              <a:t>, </a:t>
            </a:r>
            <a:r>
              <a:rPr lang="en-IN" dirty="0" err="1"/>
              <a:t>रुडबेकिया</a:t>
            </a:r>
            <a:r>
              <a:rPr lang="en-IN" dirty="0"/>
              <a:t>, </a:t>
            </a:r>
            <a:r>
              <a:rPr lang="en-IN" dirty="0" err="1"/>
              <a:t>साल्विया</a:t>
            </a:r>
            <a:r>
              <a:rPr lang="en-IN" dirty="0"/>
              <a:t>, </a:t>
            </a:r>
            <a:r>
              <a:rPr lang="en-IN" dirty="0" err="1"/>
              <a:t>सब्जी</a:t>
            </a:r>
            <a:r>
              <a:rPr lang="en-IN" dirty="0"/>
              <a:t> </a:t>
            </a:r>
            <a:r>
              <a:rPr lang="en-IN" dirty="0" err="1"/>
              <a:t>फसलों</a:t>
            </a:r>
            <a:r>
              <a:rPr lang="en-IN" dirty="0"/>
              <a:t> (</a:t>
            </a:r>
            <a:r>
              <a:rPr lang="en-IN" dirty="0" err="1"/>
              <a:t>काली</a:t>
            </a:r>
            <a:r>
              <a:rPr lang="en-IN" dirty="0"/>
              <a:t> </a:t>
            </a:r>
            <a:r>
              <a:rPr lang="en-IN" dirty="0" err="1"/>
              <a:t>मिर्च</a:t>
            </a:r>
            <a:r>
              <a:rPr lang="en-IN" dirty="0"/>
              <a:t>, </a:t>
            </a:r>
            <a:r>
              <a:rPr lang="en-IN" dirty="0" err="1"/>
              <a:t>टमाटर</a:t>
            </a:r>
            <a:r>
              <a:rPr lang="en-IN" dirty="0"/>
              <a:t>, </a:t>
            </a:r>
            <a:r>
              <a:rPr lang="en-IN" dirty="0" err="1"/>
              <a:t>खीरा</a:t>
            </a:r>
            <a:r>
              <a:rPr lang="en-IN" dirty="0"/>
              <a:t>)</a:t>
            </a:r>
          </a:p>
          <a:p>
            <a:r>
              <a:rPr lang="en-IN" dirty="0" err="1"/>
              <a:t>सजावटी</a:t>
            </a:r>
            <a:r>
              <a:rPr lang="en-IN" dirty="0"/>
              <a:t> </a:t>
            </a:r>
            <a:r>
              <a:rPr lang="en-IN" dirty="0" err="1"/>
              <a:t>पौधों</a:t>
            </a:r>
            <a:r>
              <a:rPr lang="en-IN" dirty="0"/>
              <a:t> (</a:t>
            </a:r>
            <a:r>
              <a:rPr lang="en-IN" dirty="0" err="1"/>
              <a:t>Spathiphyllum</a:t>
            </a:r>
            <a:r>
              <a:rPr lang="en-IN" dirty="0"/>
              <a:t>, </a:t>
            </a:r>
            <a:r>
              <a:rPr lang="en-IN" dirty="0" err="1"/>
              <a:t>Solidago</a:t>
            </a:r>
            <a:r>
              <a:rPr lang="en-IN" dirty="0"/>
              <a:t> Canadensis, </a:t>
            </a:r>
            <a:r>
              <a:rPr lang="en-IN" dirty="0" err="1"/>
              <a:t>Anthurium</a:t>
            </a:r>
            <a:r>
              <a:rPr lang="en-IN" dirty="0"/>
              <a:t>, Dieffenbachia) </a:t>
            </a:r>
            <a:r>
              <a:rPr lang="en-IN" dirty="0" err="1"/>
              <a:t>और</a:t>
            </a:r>
            <a:r>
              <a:rPr lang="en-IN" dirty="0"/>
              <a:t> </a:t>
            </a:r>
            <a:r>
              <a:rPr lang="en-IN" dirty="0" err="1"/>
              <a:t>एक</a:t>
            </a:r>
            <a:r>
              <a:rPr lang="en-IN" dirty="0"/>
              <a:t> </a:t>
            </a:r>
            <a:r>
              <a:rPr lang="en-IN" dirty="0" err="1"/>
              <a:t>solanaceous</a:t>
            </a:r>
            <a:r>
              <a:rPr lang="en-IN" dirty="0"/>
              <a:t> </a:t>
            </a:r>
            <a:r>
              <a:rPr lang="en-IN" dirty="0" err="1"/>
              <a:t>खरपतवार</a:t>
            </a:r>
            <a:r>
              <a:rPr lang="en-IN" dirty="0"/>
              <a:t> </a:t>
            </a:r>
            <a:r>
              <a:rPr lang="en-IN" dirty="0" err="1"/>
              <a:t>पौधा</a:t>
            </a:r>
            <a:r>
              <a:rPr lang="en-IN" dirty="0"/>
              <a:t>  (</a:t>
            </a:r>
            <a:r>
              <a:rPr lang="en-IN" dirty="0" err="1"/>
              <a:t>Nicandra</a:t>
            </a:r>
            <a:r>
              <a:rPr lang="en-IN" dirty="0"/>
              <a:t> </a:t>
            </a:r>
            <a:r>
              <a:rPr lang="en-IN" dirty="0" err="1"/>
              <a:t>physalodes</a:t>
            </a:r>
            <a:r>
              <a:rPr lang="en-IN" dirty="0"/>
              <a:t>)।</a:t>
            </a:r>
          </a:p>
        </p:txBody>
      </p:sp>
    </p:spTree>
    <p:extLst>
      <p:ext uri="{BB962C8B-B14F-4D97-AF65-F5344CB8AC3E}">
        <p14:creationId xmlns:p14="http://schemas.microsoft.com/office/powerpoint/2010/main" val="2217211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रोग चक्र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रोगाणु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मलबे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तीव्रता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परिस्थीती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तीव्र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27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335,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71-05,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93-05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स्वस्थ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/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सरटीफाइड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बीजों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अनाज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1422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982724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मैकेनिकल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रूप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मलबा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हटाये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2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3873" y="1816354"/>
            <a:ext cx="48445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सिम्पटम्पस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फॉस्फेरौस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पौधे छोटे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धब्बे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यां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कप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जैसा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ले लेते हैं।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पुरानी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फॉस्फेरौस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पुष्पीकरण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ब्लूमींग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परिपक्वता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तभी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देखी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ठन्डी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गीली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होने की वजह 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फॉस्फोरस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ग्रहण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183" y="2266682"/>
            <a:ext cx="2967683" cy="244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732384" y="617044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2. </a:t>
            </a:r>
            <a:r>
              <a:rPr lang="hi-IN" b="1" dirty="0">
                <a:latin typeface="Mangal" panose="02040503050203030202" pitchFamily="18" charset="0"/>
                <a:cs typeface="Mangal" panose="02040503050203030202" pitchFamily="18" charset="0"/>
              </a:rPr>
              <a:t>फॉस्फेरौस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03019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1300" y="2054135"/>
            <a:ext cx="47371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1600" b="1" dirty="0">
                <a:latin typeface="Calibri" pitchFamily="34" charset="0"/>
                <a:cs typeface="Mangal" panose="02040503050203030202" pitchFamily="18" charset="0"/>
              </a:rPr>
              <a:t>लक्षण 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16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अनियमत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आकार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तांबे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सुकडे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हुए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घाव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चरण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भीगी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शीघ्र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हरी-भूरी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लाल-भूरी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दिखने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भाग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ताबे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जैसा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बदल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जालेनुमा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माइसिलीयम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उपज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पेटिओल्स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बनने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 Symptoms on leav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105" y="2153579"/>
            <a:ext cx="3571900" cy="42823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574800" y="248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9"/>
            </a:pP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राइजोक्टिना एरियल ब्लाइट/वेट ब्लाइट</a:t>
            </a:r>
            <a:endParaRPr lang="en-US" b="1" dirty="0">
              <a:latin typeface="Calibri" pitchFamily="34" charset="0"/>
              <a:cs typeface="Mangal" panose="02040503050203030202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92849" y="831625"/>
            <a:ext cx="3419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dirty="0"/>
              <a:t>पैथोजन</a:t>
            </a:r>
            <a:r>
              <a:rPr lang="en-IN" dirty="0"/>
              <a:t>: </a:t>
            </a:r>
            <a:r>
              <a:rPr lang="hi-IN" dirty="0"/>
              <a:t>Rhizoctonia सोलानी कुहन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873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2500" y="425966"/>
            <a:ext cx="5270499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कवक मुख्य रूप से </a:t>
            </a:r>
            <a:r>
              <a:rPr lang="en-IN" dirty="0" err="1">
                <a:latin typeface="Mangal" panose="02040503050203030202" pitchFamily="18" charset="0"/>
                <a:cs typeface="Mangal" panose="02040503050203030202" pitchFamily="18" charset="0"/>
              </a:rPr>
              <a:t>sclerotia</a:t>
            </a: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और </a:t>
            </a:r>
            <a:r>
              <a:rPr lang="en-IN" dirty="0">
                <a:latin typeface="Mangal" panose="02040503050203030202" pitchFamily="18" charset="0"/>
                <a:cs typeface="Mangal" panose="02040503050203030202" pitchFamily="18" charset="0"/>
              </a:rPr>
              <a:t>mycelium 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संक्रमित पत्तियों पर जीवित रहता हैं और मिट्टी में डंठल होता है। 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अंकुरित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वानस्पतिक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Hyphae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पोषक पौधे 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कोलोनाइज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पोषक 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अपनी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नोक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छेद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कालोनी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बनाने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अनेक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प्रकार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एनजायम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पोषक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कोशिका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छोडती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कोशिकभित्ति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विभिन्न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घटको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क्षति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जिम्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पोषक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मारा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इसपर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सेपरोफइटिकली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जीवीत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आगे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फिर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अगले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प्रथमिक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टीका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अनुकुल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परिस्थितीया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अनुकूल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उपलब्ध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रोगाणु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तीव्र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फंगस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पनपने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30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औ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40-42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अचानक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बढना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घटना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सिरोटीया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Figure 5. The disease cycle of the stem canker and black scurf pathogen Rhizoctonia solani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396" y="2261643"/>
            <a:ext cx="3272387" cy="242262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495883" y="323334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रोग चक्र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85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स्वस्थ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/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सर्टिफाइड</a:t>
            </a:r>
            <a:r>
              <a:rPr lang="en-IN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बीज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इस्तेमाल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झुन्ड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लगाये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बुवाई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0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5200" y="1736229"/>
            <a:ext cx="7315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मिकेनिकल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मैनेज</a:t>
            </a: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में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न्ट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कटाई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तुरन्त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क्लीन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प्लोओइंग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ढक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पिछले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ठूठ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नाश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702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2110026"/>
            <a:ext cx="7391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रासायनिक उपचार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उपचार-थायरम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+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कार्बेन्डाजियम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(2:1) @ 3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मैनकोजब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कॉपर कवकनाशी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@ 3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कार्बेन्डाजिम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1-1.5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89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1661" y="2685534"/>
            <a:ext cx="2079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altLang="en-US" sz="3200" b="1" dirty="0">
                <a:latin typeface="Arial" panose="020B0604020202020204" pitchFamily="34" charset="0"/>
                <a:cs typeface="Mangal" panose="02040503050203030202"/>
              </a:rPr>
              <a:t>जीवाणु रोग</a:t>
            </a:r>
            <a:endParaRPr lang="hi-IN" altLang="en-US" sz="32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9804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/>
            </a:pPr>
            <a:r>
              <a:rPr lang="hi-IN" sz="2800" b="1" dirty="0"/>
              <a:t>बैक्टीरियल ब्लाइट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     पैथोजन –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सूडोमोनास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सिरेन्जी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पीवी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ग्लाइसिनी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Pseudomonas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syringae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pv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. 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Glycineae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)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3" descr="http://bugwoodcloud.org/images/768x512/5365237.jpg"/>
          <p:cNvPicPr>
            <a:picLocks noChangeAspect="1" noChangeArrowheads="1"/>
          </p:cNvPicPr>
          <p:nvPr/>
        </p:nvPicPr>
        <p:blipFill>
          <a:blip r:embed="rId2"/>
          <a:srcRect l="9765" r="1367" b="9356"/>
          <a:stretch>
            <a:fillRect/>
          </a:stretch>
        </p:blipFill>
        <p:spPr bwMode="auto">
          <a:xfrm>
            <a:off x="142844" y="2495451"/>
            <a:ext cx="3357586" cy="3219565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949700" y="2495451"/>
            <a:ext cx="4572000" cy="35702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पत्तों पर लक्षण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कोणवाली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पारमासी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गिली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स्पोटस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नजर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 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किशोर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नष्ट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क्लोरोटिक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कोणदार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घाव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बडे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अनियम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मृत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एरिया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जल्दी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पतझड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1110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70550" y="1765923"/>
            <a:ext cx="484325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घाव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पेटिओल्स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विकसित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उभरे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सुकडे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घाव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कुम्हला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बेरंग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999" y="1219184"/>
            <a:ext cx="3741551" cy="4929222"/>
            <a:chOff x="394099" y="1142984"/>
            <a:chExt cx="3741551" cy="4929222"/>
          </a:xfrm>
        </p:grpSpPr>
        <p:pic>
          <p:nvPicPr>
            <p:cNvPr id="4" name="Picture 2" descr="http://bugwoodcloud.org/images/768x512/5357502.jpg"/>
            <p:cNvPicPr>
              <a:picLocks noChangeAspect="1" noChangeArrowheads="1"/>
            </p:cNvPicPr>
            <p:nvPr/>
          </p:nvPicPr>
          <p:blipFill>
            <a:blip r:embed="rId2"/>
            <a:srcRect r="4057" b="13157"/>
            <a:stretch>
              <a:fillRect/>
            </a:stretch>
          </p:blipFill>
          <p:spPr bwMode="auto">
            <a:xfrm>
              <a:off x="394099" y="1142984"/>
              <a:ext cx="3686973" cy="2357454"/>
            </a:xfrm>
            <a:prstGeom prst="rect">
              <a:avLst/>
            </a:prstGeom>
            <a:noFill/>
          </p:spPr>
        </p:pic>
        <p:pic>
          <p:nvPicPr>
            <p:cNvPr id="5" name="Picture 4" descr="http://bugwoodcloud.org/images/768x512/5361428.jpg"/>
            <p:cNvPicPr>
              <a:picLocks noChangeAspect="1" noChangeArrowheads="1"/>
            </p:cNvPicPr>
            <p:nvPr/>
          </p:nvPicPr>
          <p:blipFill>
            <a:blip r:embed="rId3"/>
            <a:srcRect l="7812" t="17176" r="390" b="15553"/>
            <a:stretch>
              <a:fillRect/>
            </a:stretch>
          </p:blipFill>
          <p:spPr bwMode="auto">
            <a:xfrm>
              <a:off x="428596" y="3786190"/>
              <a:ext cx="3707054" cy="2286016"/>
            </a:xfrm>
            <a:prstGeom prst="rect">
              <a:avLst/>
            </a:prstGeom>
            <a:noFill/>
          </p:spPr>
        </p:pic>
      </p:grpSp>
      <p:sp>
        <p:nvSpPr>
          <p:cNvPr id="6" name="Rectangle 5"/>
          <p:cNvSpPr/>
          <p:nvPr/>
        </p:nvSpPr>
        <p:spPr>
          <a:xfrm>
            <a:off x="1277108" y="522310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डंठल और बीज पर लक्षण 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13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94199" y="1844824"/>
            <a:ext cx="448086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बेक्टेरिया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बेक्टेरियल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ब्लाइट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कारण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सर्दियो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रोगाणु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मलवे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प्राथमिक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निकलने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विशेषकर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बोया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बैक्टेरिया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हवा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फैलता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प्रकोप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उसे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बहुदा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तूफान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झेलना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पडता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खेतो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लगातार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बेक्टेरियल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ब्लाइट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हुई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जिसमें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बिजाई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हुई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 descr="http://t1.gstatic.com/images?q=tbn:ANd9GcQn3kaSlmsBgDx-QB2h3gk_fomOmTEiXTy24YvPttgOwH6P4489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1844824"/>
            <a:ext cx="3716577" cy="367240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59496" y="799691"/>
            <a:ext cx="1697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/>
              <a:t>रोग चक्र </a:t>
            </a:r>
          </a:p>
        </p:txBody>
      </p:sp>
    </p:spTree>
    <p:extLst>
      <p:ext uri="{BB962C8B-B14F-4D97-AF65-F5344CB8AC3E}">
        <p14:creationId xmlns:p14="http://schemas.microsoft.com/office/powerpoint/2010/main" val="2756298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24272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प्रबंधन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</a:p>
        </p:txBody>
      </p:sp>
      <p:sp>
        <p:nvSpPr>
          <p:cNvPr id="3" name="Rectangle 2"/>
          <p:cNvSpPr/>
          <p:nvPr/>
        </p:nvSpPr>
        <p:spPr>
          <a:xfrm>
            <a:off x="950977" y="2413338"/>
            <a:ext cx="59070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गर्मीयो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/>
              <a:t>सहनशील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किस्मों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स्वस्थ्य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/ </a:t>
            </a:r>
            <a:r>
              <a:rPr lang="hi-IN" dirty="0"/>
              <a:t>प्रमाणित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बीजों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76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5999" y="2136339"/>
            <a:ext cx="52753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मैनेज</a:t>
            </a:r>
            <a:r>
              <a:rPr lang="hi-IN" sz="2400" b="1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न्ट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- </a:t>
            </a:r>
            <a:r>
              <a:rPr lang="en-US" sz="2400" b="1" dirty="0" err="1">
                <a:latin typeface="Mangal" panose="02040503050203030202" pitchFamily="18" charset="0"/>
                <a:cs typeface="Mangal" panose="02040503050203030202" pitchFamily="18" charset="0"/>
              </a:rPr>
              <a:t>प्रबन्धन</a:t>
            </a: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/>
              <a:t>मृदा संरक्षण बाधाओं</a:t>
            </a:r>
            <a:r>
              <a:rPr lang="en-IN" dirty="0"/>
              <a:t> (</a:t>
            </a:r>
            <a:r>
              <a:rPr lang="hi-IN" dirty="0"/>
              <a:t>मेंड</a:t>
            </a:r>
            <a:r>
              <a:rPr lang="en-IN" dirty="0"/>
              <a:t>)</a:t>
            </a:r>
            <a:r>
              <a:rPr lang="hi-IN" dirty="0"/>
              <a:t> को स्थापित</a:t>
            </a:r>
            <a:r>
              <a:rPr lang="en-IN" dirty="0"/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फार्म यार्ड मनुर (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FYM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) का उपयोग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10-15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/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हेक्टेयर की दर से करें|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मृदा परिक्षण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परिणाम 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अनुसार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फोस्फेट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उर्वरक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जैसे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कि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रॉक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फोस्फेट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डी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ए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का उपयोग करें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8560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5999" y="2228672"/>
            <a:ext cx="596997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मैकेनिकल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मलबे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नाश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5163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4600" y="1664325"/>
            <a:ext cx="64135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रासायनिक विधि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यदि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शिफारिश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रसायनो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करेंगे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मिलेगी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68173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0577" y="241923"/>
            <a:ext cx="7242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2"/>
            </a:pPr>
            <a:r>
              <a:rPr lang="hi-IN" sz="2800" b="1" dirty="0"/>
              <a:t>बैक्टीरियल दाना</a:t>
            </a:r>
            <a:r>
              <a:rPr lang="en-IN" sz="2800" b="1" dirty="0"/>
              <a:t> (Bacterial Pustule)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3000" y="1213009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पैथोजन –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जेनथोमोनाज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एक्सनोपोडिस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पीवी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ग्लाइसिनी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Xanthomonas</a:t>
            </a:r>
            <a:r>
              <a:rPr lang="en-IN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axanopodis</a:t>
            </a:r>
            <a:r>
              <a:rPr lang="en-IN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pv</a:t>
            </a:r>
            <a:r>
              <a:rPr lang="en-IN" i="1" dirty="0">
                <a:latin typeface="Calibri" pitchFamily="34" charset="0"/>
                <a:cs typeface="Calibri" pitchFamily="34" charset="0"/>
              </a:rPr>
              <a:t>. </a:t>
            </a:r>
            <a:r>
              <a:rPr lang="en-IN" i="1" dirty="0" err="1">
                <a:latin typeface="Calibri" pitchFamily="34" charset="0"/>
                <a:cs typeface="Calibri" pitchFamily="34" charset="0"/>
              </a:rPr>
              <a:t>Glycinae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)</a:t>
            </a:r>
            <a:endParaRPr lang="en-IN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586606"/>
            <a:ext cx="8001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b="1" dirty="0"/>
              <a:t>पोषक</a:t>
            </a:r>
            <a:r>
              <a:rPr lang="en-IN" b="1" dirty="0"/>
              <a:t> </a:t>
            </a:r>
            <a:r>
              <a:rPr lang="en-IN" b="1" dirty="0" err="1"/>
              <a:t>श्रेणी</a:t>
            </a:r>
            <a:r>
              <a:rPr lang="en-IN" b="1" dirty="0"/>
              <a:t>:</a:t>
            </a:r>
          </a:p>
          <a:p>
            <a:endParaRPr lang="en-IN" b="1" dirty="0"/>
          </a:p>
          <a:p>
            <a:pPr algn="just"/>
            <a:r>
              <a:rPr lang="hi-IN" dirty="0"/>
              <a:t>पस्टुल</a:t>
            </a:r>
            <a:r>
              <a:rPr lang="en-IN" dirty="0"/>
              <a:t> </a:t>
            </a:r>
            <a:r>
              <a:rPr lang="en-IN" dirty="0" err="1"/>
              <a:t>जीवाणु</a:t>
            </a:r>
            <a:r>
              <a:rPr lang="en-IN" dirty="0"/>
              <a:t>, </a:t>
            </a:r>
            <a:r>
              <a:rPr lang="en-IN" dirty="0" err="1"/>
              <a:t>Xanthomonas</a:t>
            </a:r>
            <a:r>
              <a:rPr lang="en-IN" dirty="0"/>
              <a:t> </a:t>
            </a:r>
            <a:r>
              <a:rPr lang="en-IN" dirty="0" err="1"/>
              <a:t>campestris</a:t>
            </a:r>
            <a:r>
              <a:rPr lang="en-IN" dirty="0"/>
              <a:t> </a:t>
            </a:r>
            <a:r>
              <a:rPr lang="en-IN" dirty="0" err="1"/>
              <a:t>subsp</a:t>
            </a:r>
            <a:r>
              <a:rPr lang="en-IN" dirty="0"/>
              <a:t>। </a:t>
            </a:r>
            <a:r>
              <a:rPr lang="en-IN" dirty="0" err="1"/>
              <a:t>glycines</a:t>
            </a:r>
            <a:r>
              <a:rPr lang="en-IN" dirty="0"/>
              <a:t> (</a:t>
            </a:r>
            <a:r>
              <a:rPr lang="en-IN" dirty="0" err="1"/>
              <a:t>समानार्थी</a:t>
            </a:r>
            <a:r>
              <a:rPr lang="en-IN" dirty="0"/>
              <a:t> </a:t>
            </a:r>
            <a:r>
              <a:rPr lang="en-IN" dirty="0" err="1"/>
              <a:t>शब्द</a:t>
            </a:r>
            <a:r>
              <a:rPr lang="en-IN" dirty="0"/>
              <a:t>: </a:t>
            </a:r>
            <a:r>
              <a:rPr lang="en-IN" dirty="0" err="1"/>
              <a:t>Xanthomonas</a:t>
            </a:r>
            <a:r>
              <a:rPr lang="en-IN" dirty="0"/>
              <a:t> </a:t>
            </a:r>
            <a:r>
              <a:rPr lang="en-IN" dirty="0" err="1"/>
              <a:t>glycines</a:t>
            </a:r>
            <a:r>
              <a:rPr lang="en-IN" dirty="0"/>
              <a:t> </a:t>
            </a:r>
            <a:r>
              <a:rPr lang="en-IN" dirty="0" err="1"/>
              <a:t>और</a:t>
            </a:r>
            <a:r>
              <a:rPr lang="en-IN" dirty="0"/>
              <a:t> </a:t>
            </a:r>
            <a:r>
              <a:rPr lang="en-IN" dirty="0" err="1"/>
              <a:t>एक्स</a:t>
            </a:r>
            <a:r>
              <a:rPr lang="en-IN" dirty="0"/>
              <a:t> phaseoli </a:t>
            </a:r>
            <a:r>
              <a:rPr lang="en-IN" dirty="0" err="1"/>
              <a:t>वर</a:t>
            </a:r>
            <a:r>
              <a:rPr lang="en-IN" dirty="0"/>
              <a:t> </a:t>
            </a:r>
            <a:r>
              <a:rPr lang="en-IN" dirty="0" err="1"/>
              <a:t>sojensis</a:t>
            </a:r>
            <a:r>
              <a:rPr lang="en-IN" dirty="0"/>
              <a:t>), </a:t>
            </a:r>
            <a:r>
              <a:rPr lang="en-IN" dirty="0" err="1"/>
              <a:t>सत्रों</a:t>
            </a:r>
            <a:r>
              <a:rPr lang="en-IN" dirty="0"/>
              <a:t> </a:t>
            </a:r>
            <a:r>
              <a:rPr lang="en-IN" dirty="0" err="1"/>
              <a:t>में</a:t>
            </a:r>
            <a:r>
              <a:rPr lang="en-IN" dirty="0"/>
              <a:t> </a:t>
            </a:r>
            <a:r>
              <a:rPr lang="en-IN" dirty="0" err="1"/>
              <a:t>फसल</a:t>
            </a:r>
            <a:r>
              <a:rPr lang="en-IN" dirty="0"/>
              <a:t> </a:t>
            </a:r>
            <a:r>
              <a:rPr lang="en-IN" dirty="0" err="1"/>
              <a:t>अवशेषों</a:t>
            </a:r>
            <a:r>
              <a:rPr lang="en-IN" dirty="0"/>
              <a:t> </a:t>
            </a:r>
            <a:r>
              <a:rPr lang="en-IN" dirty="0" err="1"/>
              <a:t>में</a:t>
            </a:r>
            <a:r>
              <a:rPr lang="en-IN" dirty="0"/>
              <a:t> </a:t>
            </a:r>
            <a:r>
              <a:rPr lang="en-IN" dirty="0" err="1"/>
              <a:t>मिट्टी</a:t>
            </a:r>
            <a:r>
              <a:rPr lang="en-IN" dirty="0"/>
              <a:t> </a:t>
            </a:r>
            <a:r>
              <a:rPr lang="en-IN" dirty="0" err="1"/>
              <a:t>की</a:t>
            </a:r>
            <a:r>
              <a:rPr lang="en-IN" dirty="0"/>
              <a:t> </a:t>
            </a:r>
            <a:r>
              <a:rPr lang="en-IN" dirty="0" err="1"/>
              <a:t>सतह</a:t>
            </a:r>
            <a:r>
              <a:rPr lang="en-IN" dirty="0"/>
              <a:t> </a:t>
            </a:r>
            <a:r>
              <a:rPr lang="en-IN" dirty="0" err="1"/>
              <a:t>पर</a:t>
            </a:r>
            <a:r>
              <a:rPr lang="en-IN" dirty="0"/>
              <a:t>, </a:t>
            </a:r>
            <a:r>
              <a:rPr lang="en-IN" dirty="0" err="1"/>
              <a:t>बीज</a:t>
            </a:r>
            <a:r>
              <a:rPr lang="en-IN" dirty="0"/>
              <a:t> </a:t>
            </a:r>
            <a:r>
              <a:rPr lang="en-IN" dirty="0" err="1"/>
              <a:t>पर</a:t>
            </a:r>
            <a:r>
              <a:rPr lang="en-IN" dirty="0"/>
              <a:t>, </a:t>
            </a:r>
            <a:r>
              <a:rPr lang="en-IN" dirty="0" err="1"/>
              <a:t>गेहूं</a:t>
            </a:r>
            <a:r>
              <a:rPr lang="en-IN" dirty="0"/>
              <a:t> </a:t>
            </a:r>
            <a:r>
              <a:rPr lang="en-IN" dirty="0" err="1"/>
              <a:t>जड़ों</a:t>
            </a:r>
            <a:r>
              <a:rPr lang="en-IN" dirty="0"/>
              <a:t> </a:t>
            </a:r>
            <a:r>
              <a:rPr lang="en-IN" dirty="0" err="1"/>
              <a:t>और</a:t>
            </a:r>
            <a:r>
              <a:rPr lang="en-IN" dirty="0"/>
              <a:t> </a:t>
            </a:r>
            <a:r>
              <a:rPr lang="en-IN" dirty="0" err="1"/>
              <a:t>अन्य</a:t>
            </a:r>
            <a:r>
              <a:rPr lang="en-IN" dirty="0"/>
              <a:t> </a:t>
            </a:r>
            <a:r>
              <a:rPr lang="en-IN" dirty="0" err="1"/>
              <a:t>फसलों</a:t>
            </a:r>
            <a:r>
              <a:rPr lang="en-IN" dirty="0"/>
              <a:t> </a:t>
            </a:r>
            <a:r>
              <a:rPr lang="en-IN" dirty="0" err="1"/>
              <a:t>की</a:t>
            </a:r>
            <a:r>
              <a:rPr lang="en-IN" dirty="0"/>
              <a:t> rhizosphere </a:t>
            </a:r>
            <a:r>
              <a:rPr lang="en-IN" dirty="0" err="1"/>
              <a:t>में</a:t>
            </a:r>
            <a:r>
              <a:rPr lang="en-IN" dirty="0"/>
              <a:t>।</a:t>
            </a:r>
          </a:p>
          <a:p>
            <a:pPr algn="just"/>
            <a:r>
              <a:rPr lang="hi-IN" dirty="0"/>
              <a:t>इसके </a:t>
            </a:r>
            <a:r>
              <a:rPr lang="en-IN" dirty="0" err="1"/>
              <a:t>अतिरिक्त</a:t>
            </a:r>
            <a:r>
              <a:rPr lang="en-IN" dirty="0"/>
              <a:t> </a:t>
            </a:r>
            <a:r>
              <a:rPr lang="hi-IN" dirty="0"/>
              <a:t>पोषक</a:t>
            </a:r>
            <a:r>
              <a:rPr lang="en-IN" dirty="0"/>
              <a:t> </a:t>
            </a:r>
            <a:r>
              <a:rPr lang="en-IN" dirty="0" err="1"/>
              <a:t>पौ</a:t>
            </a:r>
            <a:r>
              <a:rPr lang="hi-IN" dirty="0"/>
              <a:t>धों में बाग़ </a:t>
            </a:r>
            <a:r>
              <a:rPr lang="en-IN" dirty="0" err="1"/>
              <a:t>सेम</a:t>
            </a:r>
            <a:r>
              <a:rPr lang="en-IN" dirty="0"/>
              <a:t> (</a:t>
            </a:r>
            <a:r>
              <a:rPr lang="en-IN" dirty="0" err="1"/>
              <a:t>बाकला</a:t>
            </a:r>
            <a:r>
              <a:rPr lang="en-IN" dirty="0"/>
              <a:t>) </a:t>
            </a:r>
            <a:r>
              <a:rPr lang="en-IN" dirty="0" err="1"/>
              <a:t>लोबिया</a:t>
            </a:r>
            <a:r>
              <a:rPr lang="en-IN" dirty="0"/>
              <a:t> (</a:t>
            </a:r>
            <a:r>
              <a:rPr lang="en-IN" dirty="0" err="1"/>
              <a:t>विग्ना</a:t>
            </a:r>
            <a:r>
              <a:rPr lang="en-IN" dirty="0"/>
              <a:t>), </a:t>
            </a:r>
            <a:r>
              <a:rPr lang="en-IN" dirty="0" err="1"/>
              <a:t>अनाज-बेल</a:t>
            </a:r>
            <a:r>
              <a:rPr lang="en-IN" dirty="0"/>
              <a:t> (</a:t>
            </a:r>
            <a:r>
              <a:rPr lang="en-IN" dirty="0" err="1"/>
              <a:t>Brunnichia</a:t>
            </a:r>
            <a:r>
              <a:rPr lang="en-IN" dirty="0"/>
              <a:t> </a:t>
            </a:r>
            <a:r>
              <a:rPr lang="en-IN" dirty="0" err="1"/>
              <a:t>cirrhosa</a:t>
            </a:r>
            <a:r>
              <a:rPr lang="en-IN" dirty="0"/>
              <a:t>) </a:t>
            </a:r>
            <a:r>
              <a:rPr lang="en-IN" dirty="0" err="1"/>
              <a:t>और</a:t>
            </a:r>
            <a:r>
              <a:rPr lang="en-IN" dirty="0"/>
              <a:t> </a:t>
            </a:r>
            <a:r>
              <a:rPr lang="en-IN" dirty="0" err="1"/>
              <a:t>भारत</a:t>
            </a:r>
            <a:r>
              <a:rPr lang="en-IN" dirty="0"/>
              <a:t> </a:t>
            </a:r>
            <a:r>
              <a:rPr lang="en-IN" dirty="0" err="1"/>
              <a:t>में</a:t>
            </a:r>
            <a:r>
              <a:rPr lang="en-IN" dirty="0"/>
              <a:t>, </a:t>
            </a:r>
            <a:r>
              <a:rPr lang="en-IN" dirty="0" err="1"/>
              <a:t>Dolichos</a:t>
            </a:r>
            <a:r>
              <a:rPr lang="en-IN" dirty="0"/>
              <a:t> (</a:t>
            </a:r>
            <a:r>
              <a:rPr lang="en-IN" dirty="0" err="1"/>
              <a:t>Dolichos</a:t>
            </a:r>
            <a:r>
              <a:rPr lang="en-IN" dirty="0"/>
              <a:t> </a:t>
            </a:r>
            <a:r>
              <a:rPr lang="en-IN" dirty="0" err="1"/>
              <a:t>biflorus</a:t>
            </a:r>
            <a:r>
              <a:rPr lang="en-IN" dirty="0"/>
              <a:t>) twinflower, </a:t>
            </a:r>
            <a:r>
              <a:rPr lang="en-IN" dirty="0" err="1"/>
              <a:t>और</a:t>
            </a:r>
            <a:r>
              <a:rPr lang="en-IN" dirty="0"/>
              <a:t> </a:t>
            </a:r>
            <a:r>
              <a:rPr lang="en-IN" dirty="0" err="1"/>
              <a:t>जलकुंभी</a:t>
            </a:r>
            <a:r>
              <a:rPr lang="en-IN" dirty="0"/>
              <a:t> </a:t>
            </a:r>
            <a:r>
              <a:rPr lang="en-IN" dirty="0" err="1"/>
              <a:t>सेम</a:t>
            </a:r>
            <a:r>
              <a:rPr lang="en-IN" dirty="0"/>
              <a:t> </a:t>
            </a:r>
            <a:r>
              <a:rPr lang="en-IN" dirty="0" err="1"/>
              <a:t>शामिल</a:t>
            </a:r>
            <a:r>
              <a:rPr lang="en-IN" dirty="0"/>
              <a:t> </a:t>
            </a:r>
            <a:r>
              <a:rPr lang="en-IN" dirty="0" err="1"/>
              <a:t>हैं</a:t>
            </a:r>
            <a:r>
              <a:rPr lang="en-IN" dirty="0"/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36340150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0" y="570449"/>
            <a:ext cx="54102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b="1" dirty="0">
                <a:latin typeface="Calibri" pitchFamily="34" charset="0"/>
                <a:cs typeface="Mangal" panose="02040503050203030202" pitchFamily="18" charset="0"/>
              </a:rPr>
              <a:t>लक्षण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पीलापन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स्पॉट्स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लीजनस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गह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लालपन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केन्द्र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ऊपरी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प्रत्यक्ष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प्रत्येक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घाव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मध्य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भाग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लघु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ऊभरा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हल्के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पस्टूयूल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निचली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सतह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विकसित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पस्टूयूल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विकसित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हुए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लीफ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स्पोटस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बेक्टेरियल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पस्टूयूल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ब्लाइट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भिन्न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क्योकी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इन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पस्टूयूलस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उपस्थिती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शुरू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विकास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गोल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हुये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क्षेत्रो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अनुपस्थिती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स्टेजेज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पस्टूयूल्स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सूख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स्थिती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दोनो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अलग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पह्चानना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मुश्किल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4290" y="1067937"/>
            <a:ext cx="3214710" cy="5412471"/>
            <a:chOff x="428596" y="877437"/>
            <a:chExt cx="3214710" cy="5412471"/>
          </a:xfrm>
        </p:grpSpPr>
        <p:pic>
          <p:nvPicPr>
            <p:cNvPr id="4" name="Picture 4" descr="http://pubs.ext.vt.edu/450/450-561/L_IMG_9b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8596" y="3466413"/>
              <a:ext cx="3214710" cy="2357454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428865" y="5966743"/>
              <a:ext cx="284699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500" b="1" dirty="0">
                  <a:latin typeface="Times New Roman" pitchFamily="18" charset="0"/>
                  <a:cs typeface="Times New Roman" pitchFamily="18" charset="0"/>
                </a:rPr>
                <a:t>Symptoms on lower  leaf surface</a:t>
              </a:r>
              <a:endParaRPr lang="en-IN" sz="15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8596" y="3071810"/>
              <a:ext cx="283257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500" b="1" dirty="0">
                  <a:latin typeface="Times New Roman" pitchFamily="18" charset="0"/>
                  <a:cs typeface="Times New Roman" pitchFamily="18" charset="0"/>
                </a:rPr>
                <a:t>Symptoms on upper leaf surface</a:t>
              </a:r>
              <a:endParaRPr lang="en-IN" sz="1500" b="1" dirty="0"/>
            </a:p>
          </p:txBody>
        </p:sp>
        <p:pic>
          <p:nvPicPr>
            <p:cNvPr id="7" name="Picture 2" descr="http://www.forestryimages.org/images/768x512/5465785.jpg"/>
            <p:cNvPicPr>
              <a:picLocks noChangeAspect="1" noChangeArrowheads="1"/>
            </p:cNvPicPr>
            <p:nvPr/>
          </p:nvPicPr>
          <p:blipFill>
            <a:blip r:embed="rId3"/>
            <a:srcRect r="6667" b="5818"/>
            <a:stretch>
              <a:fillRect/>
            </a:stretch>
          </p:blipFill>
          <p:spPr bwMode="auto">
            <a:xfrm>
              <a:off x="428596" y="877437"/>
              <a:ext cx="3214710" cy="212293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39513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0477" y="1384923"/>
            <a:ext cx="7242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पस्टूयूल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बेक्टेरियम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छिडकने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फैलता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हवा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चलित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अंकुरित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गीली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बैक्टेरिया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प्राकृतिक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प्रवेष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स्टो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घावों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प्रवेश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टिश्यूज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घसे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सैल्स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बेक्टेरिया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बढते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लगातार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बढते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हुए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जहा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मिलती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बेक्टेरियल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पस्टयूल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बेक्टेरियल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ब्लाइट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तरह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उच्च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जीवाणू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बढत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860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(30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33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बढत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100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(38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50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एफ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(10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2919" y="348734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रोग चक्र </a:t>
            </a:r>
          </a:p>
        </p:txBody>
      </p:sp>
    </p:spTree>
    <p:extLst>
      <p:ext uri="{BB962C8B-B14F-4D97-AF65-F5344CB8AC3E}">
        <p14:creationId xmlns:p14="http://schemas.microsoft.com/office/powerpoint/2010/main" val="33755128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2577" y="915023"/>
            <a:ext cx="724211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प्रबंधन </a:t>
            </a:r>
            <a:endParaRPr lang="en-IN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पिछली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टीके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इनोक्यूलम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छुटकारा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पाने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प्रभावशाली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तरीका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बदलाव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फसल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परन्तु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टीके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मात्रा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बसन्त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ऋतु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उपलब्ध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सकती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नमी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अपरक्षण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इरोजन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विवादो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विचार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होगा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बीमारी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फैलाव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रोकने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सीमित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करना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होगा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फौलिएज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सूख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 जाए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69215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800" b="1" dirty="0"/>
              <a:t>यांत्रिक</a:t>
            </a:r>
            <a:r>
              <a:rPr lang="en-IN" sz="2800" b="1" dirty="0"/>
              <a:t> </a:t>
            </a:r>
            <a:r>
              <a:rPr lang="hi-IN" sz="2800" b="1" dirty="0"/>
              <a:t>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कटाई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तुरन्त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क्लीन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प्लोइंग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द्वारा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अवशेषो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पूर्ण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रूप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ढक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पिछले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वर्ष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b="1" dirty="0"/>
              <a:t>संक्रमित खूंटोंको 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नाश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2156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900" y="1205925"/>
            <a:ext cx="733180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/>
              <a:t>रासायनिक विधि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 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हेतु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शिफरिश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गए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उपचार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रसायनो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13476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56512" y="2685534"/>
            <a:ext cx="4087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4400" b="1" dirty="0"/>
              <a:t>विषाणुजनित रोग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74792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5288" y="381623"/>
            <a:ext cx="72421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/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टोबेको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रिंग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स्पाट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वायरस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(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टीअरएसबी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)</a:t>
            </a:r>
          </a:p>
        </p:txBody>
      </p:sp>
      <p:pic>
        <p:nvPicPr>
          <p:cNvPr id="3" name="Picture 2" descr="Curving of terminal bu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558" y="1427252"/>
            <a:ext cx="3286148" cy="400052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064000" y="1427252"/>
            <a:ext cx="4572000" cy="37240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लक्षण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संक्रिमत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अवयस्क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मुख्य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अन्तिम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कलि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मुडना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हुक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बनाना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बाद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कलिया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मृत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नेकरोटिक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भंगुर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तनो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गूदा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शाखाओ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दिखाई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पेटिओल्स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लीफलेटस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पोडस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60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3604" y="1398057"/>
            <a:ext cx="4973306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सिम्पटम्पस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– K 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लक्षण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:</a:t>
            </a:r>
            <a:endParaRPr lang="en-IN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पुरानी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किनारो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पीला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भूरा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गला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हुआ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नेकरोसिस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डेथ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देखा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 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endParaRPr lang="hi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इस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समस्या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के चलते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यह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पुरानी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अग्रसर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रहेगी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जबकि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सबसे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ऊपर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रहेगी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K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शीघ्र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प्रजनन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ग्रहण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भूमि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K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K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उपज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पहली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अवस्था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 विकसित होती है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जड़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तंत्र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छोटा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endParaRPr lang="hi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टोड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समस्या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K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मिलती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mr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Photo showing potassium (K) deficienc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500174"/>
            <a:ext cx="2500330" cy="2500330"/>
          </a:xfrm>
          <a:prstGeom prst="rect">
            <a:avLst/>
          </a:prstGeom>
          <a:noFill/>
        </p:spPr>
      </p:pic>
      <p:pic>
        <p:nvPicPr>
          <p:cNvPr id="4" name="Picture 12" descr="http://www.ipni.net/ppiweb/gseasia.nsf/$webindex/914E7F33D866E03848256E8900362252/$file/%23601%20legume%20lcp%20k%20de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286256"/>
            <a:ext cx="2500330" cy="200026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28662" y="475376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3. 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पौटेशियम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b="1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b="1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92313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6176" y="827980"/>
            <a:ext cx="7900923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संवेदनशील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प्रणालीगत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वायरस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शीर्ष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जडो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जडो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इसकी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गतिविधी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असामान्य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सरलता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दूसरे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चला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थ्रीप्स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शिशू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नीम्फस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चतुरता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निम्फस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14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दिनो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वायरस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अपने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रखते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खतरनाक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निमाटोड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जिफीनिमा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अ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रिकनम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वेक्टर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लेकिन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इसकी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कार्य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कुशलता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वायरस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पहुंचाने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ऐसा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निमोटोड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ट्रान्समिशन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इतनी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महत्व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क्योकि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साधारणतः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जडों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रहता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ट्रान्समिशन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व्यापक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फैलाव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बहुत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महत्वपूर्ण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मौसम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चलता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विधिपूर्वक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ज्यादातर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ट्रान्समिशन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समय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निर्भर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यदि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बहार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ब्लूम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पहले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कुछ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बिल्कूल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उत्पन्न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ज्यादा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उग्र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यदि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तापमान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25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पानी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दबाव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स्थिती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943619" y="458648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रोग चक्र </a:t>
            </a:r>
          </a:p>
        </p:txBody>
      </p:sp>
    </p:spTree>
    <p:extLst>
      <p:ext uri="{BB962C8B-B14F-4D97-AF65-F5344CB8AC3E}">
        <p14:creationId xmlns:p14="http://schemas.microsoft.com/office/powerpoint/2010/main" val="26407096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प्रबन्धन</a:t>
            </a:r>
            <a:endParaRPr lang="en-IN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कल्चरल विधि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वायरस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सीडस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खरपतवार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20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उपलब्ध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85742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0" y="2351782"/>
            <a:ext cx="61976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रासायनिक विधि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असरदार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रसायनिक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उपलब्ध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वेक्टर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शिफारिश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सिस्टेमिक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कीटनाशक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फैलाव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रोक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37308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9380" y="1928802"/>
            <a:ext cx="45354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1600" b="1" dirty="0">
                <a:latin typeface="Calibri" pitchFamily="34" charset="0"/>
                <a:cs typeface="Mangal" panose="02040503050203030202" pitchFamily="18" charset="0"/>
              </a:rPr>
              <a:t>लक्षण</a:t>
            </a:r>
            <a:r>
              <a:rPr lang="en-US" sz="16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16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अधिकतर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विकृत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सुकडे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हुये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तुडे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मुडे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वृद्धी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रहित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पतली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पत्तिया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चपटी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मुडी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हुई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छोटे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काले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चित्तीदार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भूरे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हो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जाते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हायलम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रंग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आधार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सभी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चित्तीदार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पैदा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करते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ना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ही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चित्तीदार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संकेत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कि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वायरस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600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sz="16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16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US" sz="16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5" descr="http://bugwoodcloud.org/images/768x512/5362090.jpg"/>
          <p:cNvPicPr>
            <a:picLocks noChangeAspect="1" noChangeArrowheads="1"/>
          </p:cNvPicPr>
          <p:nvPr/>
        </p:nvPicPr>
        <p:blipFill>
          <a:blip r:embed="rId2"/>
          <a:srcRect l="28320" t="10194" r="16992" b="6795"/>
          <a:stretch>
            <a:fillRect/>
          </a:stretch>
        </p:blipFill>
        <p:spPr bwMode="auto">
          <a:xfrm>
            <a:off x="285720" y="1928802"/>
            <a:ext cx="3439050" cy="350046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140619" y="405991"/>
            <a:ext cx="439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 startAt="2"/>
            </a:pP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सोयाबीन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मोजायक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और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पौटि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वायरस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4800" y="8932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पैथोजन –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सोयाबीन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मोजायक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वायरस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US" b="1" dirty="0" err="1">
                <a:latin typeface="Calibri" pitchFamily="34" charset="0"/>
                <a:cs typeface="Mangal" panose="02040503050203030202" pitchFamily="18" charset="0"/>
              </a:rPr>
              <a:t>एस.एम.वी</a:t>
            </a:r>
            <a:r>
              <a:rPr lang="en-US" b="1" dirty="0">
                <a:latin typeface="Calibri" pitchFamily="34" charset="0"/>
                <a:cs typeface="Mangal" panose="02040503050203030202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3146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6999" y="921266"/>
            <a:ext cx="4967289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मुख्य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महत्वपूर्ण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तरीका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जिससे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मौजायक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वायरस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प्रवेश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चलता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मौजायक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वायरस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जनित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बीज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ट्रान्समिशन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आधारित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इसका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रेन्ज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5-75%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वृत्तमान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सीड-ट्रान्समिशन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0%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5%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जब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वायरस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आ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जाता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इसको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तक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क्योकि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उनको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खाते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endParaRPr lang="en-IN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30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प्रजातियो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अधिक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संसार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देते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सोयाबीन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एफिड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ऐफिस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ग्लाइसाइन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एस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एम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वेक्टर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ठंडा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(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लगभग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18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आद्रता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मददगार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  <p:pic>
        <p:nvPicPr>
          <p:cNvPr id="3" name="Picture 2" descr="http://www.hgca.com/images/upload/Barley_Yellow_Dwarf_Viru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011" y="1892844"/>
            <a:ext cx="3384376" cy="285866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64238" y="551934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रोग चक्र </a:t>
            </a:r>
          </a:p>
        </p:txBody>
      </p:sp>
    </p:spTree>
    <p:extLst>
      <p:ext uri="{BB962C8B-B14F-4D97-AF65-F5344CB8AC3E}">
        <p14:creationId xmlns:p14="http://schemas.microsoft.com/office/powerpoint/2010/main" val="15571588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500" b="1" dirty="0">
                <a:latin typeface="Calibri" pitchFamily="34" charset="0"/>
                <a:cs typeface="Mangal" panose="02040503050203030202" pitchFamily="18" charset="0"/>
              </a:rPr>
              <a:t>प्रबंधन</a:t>
            </a:r>
            <a:endParaRPr lang="en-IN" sz="2500" b="1" dirty="0">
              <a:latin typeface="Calibri" pitchFamily="34" charset="0"/>
              <a:cs typeface="Mangal" panose="02040503050203030202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कल्चरल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मैथड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:</a:t>
            </a:r>
            <a:endParaRPr lang="en-IN" sz="25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गहरी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जुताई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गर्मीयो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प्रतिरोधक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या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सहनीय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किस्मो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स्वस्थ्य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/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प्रमाणित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बीजो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का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उपयोग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करे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खरपतवार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रहित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000" dirty="0" err="1">
                <a:latin typeface="Mangal" panose="02040503050203030202" pitchFamily="18" charset="0"/>
                <a:cs typeface="Mangal" panose="02040503050203030202" pitchFamily="18" charset="0"/>
              </a:rPr>
              <a:t>रखे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sz="2000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sz="20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75104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3100" y="1597730"/>
            <a:ext cx="80264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यांत्रिकी विधि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संक्रमित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और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दोषी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पौधो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निकाल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जला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दें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7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1200" y="955983"/>
            <a:ext cx="81407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hi-IN" sz="2400" b="1" dirty="0">
                <a:latin typeface="Calibri" pitchFamily="34" charset="0"/>
                <a:cs typeface="Mangal" panose="02040503050203030202" pitchFamily="18" charset="0"/>
              </a:rPr>
              <a:t>रासायनिक विधि</a:t>
            </a:r>
            <a:r>
              <a:rPr lang="en-US" sz="2400" b="1" dirty="0">
                <a:latin typeface="Calibri" pitchFamily="34" charset="0"/>
                <a:cs typeface="Mangal" panose="02040503050203030202" pitchFamily="18" charset="0"/>
              </a:rPr>
              <a:t>:</a:t>
            </a:r>
            <a:endParaRPr lang="en-IN" sz="2400" b="1" dirty="0">
              <a:latin typeface="Calibri" pitchFamily="34" charset="0"/>
              <a:cs typeface="Calibri" pitchFamily="34" charset="0"/>
            </a:endParaRP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लिए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सुविधाजनक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रसायनिक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उपलब्ध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नही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  <a:p>
            <a:pPr marL="457200" indent="-4572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वेक्टर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नियंत्रण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लिये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कोई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भी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शिफारिश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किया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गया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सिस्टेमिक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कीटनाशक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खेत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बिमारी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फैलाने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को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रोकने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में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सहायता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कर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सकता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dirty="0" err="1">
                <a:latin typeface="Mangal" panose="02040503050203030202" pitchFamily="18" charset="0"/>
                <a:cs typeface="Mangal" panose="02040503050203030202" pitchFamily="18" charset="0"/>
              </a:rPr>
              <a:t>है</a:t>
            </a:r>
            <a:r>
              <a:rPr lang="hi-IN" dirty="0">
                <a:latin typeface="Mangal" panose="02040503050203030202" pitchFamily="18" charset="0"/>
                <a:cs typeface="Mangal" panose="02040503050203030202" pitchFamily="18" charset="0"/>
              </a:rPr>
              <a:t>।</a:t>
            </a:r>
            <a:r>
              <a:rPr lang="en-US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77058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33197" y="1987034"/>
            <a:ext cx="13708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dirty="0" err="1"/>
              <a:t>कीट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6518259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0977" y="775323"/>
            <a:ext cx="72421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buAutoNum type="arabicPeriod"/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बिहार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हेयरी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कैटरपीलर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</a:t>
            </a:r>
          </a:p>
          <a:p>
            <a:pPr algn="just">
              <a:spcBef>
                <a:spcPts val="1200"/>
              </a:spcBef>
            </a:pP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साइन्टिफिक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नेम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–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स्पाइलोसोम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 </a:t>
            </a:r>
            <a:r>
              <a:rPr lang="en-US" sz="2500" b="1" dirty="0" err="1">
                <a:latin typeface="Calibri" pitchFamily="34" charset="0"/>
                <a:cs typeface="Mangal" panose="02040503050203030202" pitchFamily="18" charset="0"/>
              </a:rPr>
              <a:t>ओबलिक्यूआ</a:t>
            </a:r>
            <a:r>
              <a:rPr lang="en-US" sz="2500" b="1" dirty="0">
                <a:latin typeface="Calibri" pitchFamily="34" charset="0"/>
                <a:cs typeface="Mangal" panose="02040503050203030202" pitchFamily="18" charset="0"/>
              </a:rPr>
              <a:t> (</a:t>
            </a:r>
            <a:r>
              <a:rPr lang="en-IN" sz="2800" i="1" dirty="0" err="1">
                <a:latin typeface="Calibri" pitchFamily="34" charset="0"/>
                <a:cs typeface="Calibri" pitchFamily="34" charset="0"/>
              </a:rPr>
              <a:t>Spilosoma</a:t>
            </a:r>
            <a:r>
              <a:rPr lang="en-IN" sz="2800" i="1" dirty="0">
                <a:latin typeface="Calibri" pitchFamily="34" charset="0"/>
                <a:cs typeface="Calibri" pitchFamily="34" charset="0"/>
              </a:rPr>
              <a:t> oblique)</a:t>
            </a:r>
            <a:endParaRPr lang="en-US" sz="2500" b="1" dirty="0">
              <a:latin typeface="Calibri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78368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Mahindra Lifespaces Color Scheme">
      <a:dk1>
        <a:sysClr val="windowText" lastClr="000000"/>
      </a:dk1>
      <a:lt1>
        <a:sysClr val="window" lastClr="FFFFFF"/>
      </a:lt1>
      <a:dk2>
        <a:srgbClr val="6D6E71"/>
      </a:dk2>
      <a:lt2>
        <a:srgbClr val="E31837"/>
      </a:lt2>
      <a:accent1>
        <a:srgbClr val="E31837"/>
      </a:accent1>
      <a:accent2>
        <a:srgbClr val="7AC143"/>
      </a:accent2>
      <a:accent3>
        <a:srgbClr val="F3901D"/>
      </a:accent3>
      <a:accent4>
        <a:srgbClr val="FDBC5F"/>
      </a:accent4>
      <a:accent5>
        <a:srgbClr val="E31837"/>
      </a:accent5>
      <a:accent6>
        <a:srgbClr val="7C3520"/>
      </a:accent6>
      <a:hlink>
        <a:srgbClr val="6D6E71"/>
      </a:hlink>
      <a:folHlink>
        <a:srgbClr val="E31837"/>
      </a:folHlink>
    </a:clrScheme>
    <a:fontScheme name="Eurostile">
      <a:majorFont>
        <a:latin typeface="Eurostile"/>
        <a:ea typeface=""/>
        <a:cs typeface=""/>
      </a:majorFont>
      <a:minorFont>
        <a:latin typeface="Eurosti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  <a:ln w="9525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fontAlgn="base">
          <a:buClr>
            <a:schemeClr val="tx2"/>
          </a:buClr>
          <a:defRPr sz="1200" dirty="0" smtClean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12567</Words>
  <Application>Microsoft Office PowerPoint</Application>
  <PresentationFormat>On-screen Show (4:3)</PresentationFormat>
  <Paragraphs>779</Paragraphs>
  <Slides>179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6" baseType="lpstr">
      <vt:lpstr>Arial</vt:lpstr>
      <vt:lpstr>Calibri</vt:lpstr>
      <vt:lpstr>Eurostile</vt:lpstr>
      <vt:lpstr>Mangal</vt:lpstr>
      <vt:lpstr>Times New Roman</vt:lpstr>
      <vt:lpstr>Wingdings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2015-06-30T09:49:23Z</dcterms:created>
  <dcterms:modified xsi:type="dcterms:W3CDTF">2016-12-23T17:44:03Z</dcterms:modified>
</cp:coreProperties>
</file>